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7" r:id="rId4"/>
    <p:sldId id="28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8" autoAdjust="0"/>
    <p:restoredTop sz="94660"/>
  </p:normalViewPr>
  <p:slideViewPr>
    <p:cSldViewPr>
      <p:cViewPr>
        <p:scale>
          <a:sx n="74" d="100"/>
          <a:sy n="74" d="100"/>
        </p:scale>
        <p:origin x="-126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636" y="-5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A0A6-4997-4DA5-9B80-F10E6E856C95}" type="datetimeFigureOut">
              <a:rPr lang="en-IN" smtClean="0"/>
              <a:pPr/>
              <a:t>03-02-2020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676C-EA6B-4608-9FBB-DFF349EBE6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27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676C-EA6B-4608-9FBB-DFF349EBE6DC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770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879" cy="3127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0796" y="5132832"/>
            <a:ext cx="5823204" cy="1496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2103"/>
            <a:ext cx="1545336" cy="1897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1203" y="1523"/>
            <a:ext cx="4079748" cy="3596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128" y="1523"/>
            <a:ext cx="3468624" cy="2394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224"/>
            <a:ext cx="1295400" cy="128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116"/>
            <a:ext cx="1210056" cy="170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2840" y="5446776"/>
            <a:ext cx="5052060" cy="118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16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4611" y="20726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3048"/>
                </a:moveTo>
                <a:lnTo>
                  <a:pt x="1524" y="3048"/>
                </a:lnTo>
                <a:lnTo>
                  <a:pt x="1524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7719" y="364236"/>
            <a:ext cx="5061204" cy="32125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33600" y="464819"/>
            <a:ext cx="3403091" cy="2837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54296" y="2743200"/>
            <a:ext cx="4489704" cy="37566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17008" y="2953511"/>
            <a:ext cx="3432047" cy="30693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4320" y="440436"/>
            <a:ext cx="1595628" cy="982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97508" y="440436"/>
            <a:ext cx="3526536" cy="982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200"/>
            <a:ext cx="3992879" cy="3127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962400"/>
            <a:ext cx="3352800" cy="2546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0796" y="5132832"/>
            <a:ext cx="5823204" cy="14965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32103"/>
            <a:ext cx="1545336" cy="1897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61203" y="1523"/>
            <a:ext cx="4079748" cy="35966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596128" y="1523"/>
            <a:ext cx="3468624" cy="23942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030224"/>
            <a:ext cx="1295400" cy="1280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452116"/>
            <a:ext cx="1210056" cy="1706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72840" y="5446776"/>
            <a:ext cx="5052060" cy="11826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4800" y="20116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524"/>
                </a:moveTo>
                <a:lnTo>
                  <a:pt x="1524" y="1524"/>
                </a:lnTo>
                <a:lnTo>
                  <a:pt x="1524" y="0"/>
                </a:lnTo>
                <a:lnTo>
                  <a:pt x="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4611" y="20726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3048"/>
                </a:moveTo>
                <a:lnTo>
                  <a:pt x="1524" y="3048"/>
                </a:lnTo>
                <a:lnTo>
                  <a:pt x="1524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9A1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6400800"/>
            <a:ext cx="9144000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6400800"/>
            <a:ext cx="9144000" cy="4571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7719" y="364236"/>
            <a:ext cx="5061204" cy="32125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133600" y="464819"/>
            <a:ext cx="3403091" cy="28376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54296" y="2743200"/>
            <a:ext cx="4489704" cy="37566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17008" y="2953511"/>
            <a:ext cx="3432047" cy="30693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635" y="400557"/>
            <a:ext cx="807272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1402674"/>
            <a:ext cx="8072729" cy="415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7.png"/><Relationship Id="rId18" Type="http://schemas.openxmlformats.org/officeDocument/2006/relationships/image" Target="../media/image321.png"/><Relationship Id="rId26" Type="http://schemas.openxmlformats.org/officeDocument/2006/relationships/image" Target="../media/image329.png"/><Relationship Id="rId3" Type="http://schemas.openxmlformats.org/officeDocument/2006/relationships/image" Target="../media/image280.png"/><Relationship Id="rId21" Type="http://schemas.openxmlformats.org/officeDocument/2006/relationships/image" Target="../media/image324.png"/><Relationship Id="rId7" Type="http://schemas.openxmlformats.org/officeDocument/2006/relationships/image" Target="../media/image37.png"/><Relationship Id="rId12" Type="http://schemas.openxmlformats.org/officeDocument/2006/relationships/image" Target="../media/image316.png"/><Relationship Id="rId17" Type="http://schemas.openxmlformats.org/officeDocument/2006/relationships/image" Target="../media/image320.png"/><Relationship Id="rId25" Type="http://schemas.openxmlformats.org/officeDocument/2006/relationships/image" Target="../media/image328.png"/><Relationship Id="rId2" Type="http://schemas.openxmlformats.org/officeDocument/2006/relationships/image" Target="../media/image311.png"/><Relationship Id="rId16" Type="http://schemas.openxmlformats.org/officeDocument/2006/relationships/image" Target="../media/image35.png"/><Relationship Id="rId20" Type="http://schemas.openxmlformats.org/officeDocument/2006/relationships/image" Target="../media/image323.png"/><Relationship Id="rId29" Type="http://schemas.openxmlformats.org/officeDocument/2006/relationships/image" Target="../media/image3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11" Type="http://schemas.openxmlformats.org/officeDocument/2006/relationships/image" Target="../media/image315.png"/><Relationship Id="rId24" Type="http://schemas.openxmlformats.org/officeDocument/2006/relationships/image" Target="../media/image327.png"/><Relationship Id="rId5" Type="http://schemas.openxmlformats.org/officeDocument/2006/relationships/image" Target="../media/image312.png"/><Relationship Id="rId15" Type="http://schemas.openxmlformats.org/officeDocument/2006/relationships/image" Target="../media/image319.png"/><Relationship Id="rId23" Type="http://schemas.openxmlformats.org/officeDocument/2006/relationships/image" Target="../media/image326.png"/><Relationship Id="rId28" Type="http://schemas.openxmlformats.org/officeDocument/2006/relationships/image" Target="../media/image331.png"/><Relationship Id="rId10" Type="http://schemas.openxmlformats.org/officeDocument/2006/relationships/image" Target="../media/image41.png"/><Relationship Id="rId19" Type="http://schemas.openxmlformats.org/officeDocument/2006/relationships/image" Target="../media/image322.png"/><Relationship Id="rId31" Type="http://schemas.openxmlformats.org/officeDocument/2006/relationships/image" Target="../media/image334.png"/><Relationship Id="rId4" Type="http://schemas.openxmlformats.org/officeDocument/2006/relationships/image" Target="../media/image296.png"/><Relationship Id="rId9" Type="http://schemas.openxmlformats.org/officeDocument/2006/relationships/image" Target="../media/image39.png"/><Relationship Id="rId14" Type="http://schemas.openxmlformats.org/officeDocument/2006/relationships/image" Target="../media/image318.png"/><Relationship Id="rId22" Type="http://schemas.openxmlformats.org/officeDocument/2006/relationships/image" Target="../media/image325.png"/><Relationship Id="rId27" Type="http://schemas.openxmlformats.org/officeDocument/2006/relationships/image" Target="../media/image330.png"/><Relationship Id="rId30" Type="http://schemas.openxmlformats.org/officeDocument/2006/relationships/image" Target="../media/image3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47" Type="http://schemas.openxmlformats.org/officeDocument/2006/relationships/image" Target="../media/image100.png"/><Relationship Id="rId50" Type="http://schemas.openxmlformats.org/officeDocument/2006/relationships/image" Target="../media/image103.png"/><Relationship Id="rId55" Type="http://schemas.openxmlformats.org/officeDocument/2006/relationships/image" Target="../media/image108.png"/><Relationship Id="rId63" Type="http://schemas.openxmlformats.org/officeDocument/2006/relationships/image" Target="../media/image11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41" Type="http://schemas.openxmlformats.org/officeDocument/2006/relationships/image" Target="../media/image94.png"/><Relationship Id="rId54" Type="http://schemas.openxmlformats.org/officeDocument/2006/relationships/image" Target="../media/image107.png"/><Relationship Id="rId6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61" Type="http://schemas.openxmlformats.org/officeDocument/2006/relationships/image" Target="../media/image114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Relationship Id="rId60" Type="http://schemas.openxmlformats.org/officeDocument/2006/relationships/image" Target="../media/image11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Relationship Id="rId64" Type="http://schemas.openxmlformats.org/officeDocument/2006/relationships/image" Target="../media/image117.png"/><Relationship Id="rId8" Type="http://schemas.openxmlformats.org/officeDocument/2006/relationships/image" Target="../media/image61.png"/><Relationship Id="rId51" Type="http://schemas.openxmlformats.org/officeDocument/2006/relationships/image" Target="../media/image104.png"/><Relationship Id="rId3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59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06.png"/><Relationship Id="rId26" Type="http://schemas.openxmlformats.org/officeDocument/2006/relationships/image" Target="../media/image132.png"/><Relationship Id="rId39" Type="http://schemas.openxmlformats.org/officeDocument/2006/relationships/image" Target="../media/image145.png"/><Relationship Id="rId21" Type="http://schemas.openxmlformats.org/officeDocument/2006/relationships/image" Target="../media/image128.png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47" Type="http://schemas.openxmlformats.org/officeDocument/2006/relationships/image" Target="../media/image153.png"/><Relationship Id="rId50" Type="http://schemas.openxmlformats.org/officeDocument/2006/relationships/image" Target="../media/image156.png"/><Relationship Id="rId55" Type="http://schemas.openxmlformats.org/officeDocument/2006/relationships/image" Target="../media/image161.png"/><Relationship Id="rId63" Type="http://schemas.openxmlformats.org/officeDocument/2006/relationships/image" Target="../media/image169.png"/><Relationship Id="rId68" Type="http://schemas.openxmlformats.org/officeDocument/2006/relationships/image" Target="../media/image174.png"/><Relationship Id="rId7" Type="http://schemas.openxmlformats.org/officeDocument/2006/relationships/image" Target="../media/image121.png"/><Relationship Id="rId2" Type="http://schemas.openxmlformats.org/officeDocument/2006/relationships/image" Target="../media/image100.png"/><Relationship Id="rId16" Type="http://schemas.openxmlformats.org/officeDocument/2006/relationships/image" Target="../media/image108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14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53" Type="http://schemas.openxmlformats.org/officeDocument/2006/relationships/image" Target="../media/image159.png"/><Relationship Id="rId58" Type="http://schemas.openxmlformats.org/officeDocument/2006/relationships/image" Target="../media/image164.png"/><Relationship Id="rId66" Type="http://schemas.openxmlformats.org/officeDocument/2006/relationships/image" Target="../media/image172.png"/><Relationship Id="rId5" Type="http://schemas.openxmlformats.org/officeDocument/2006/relationships/image" Target="../media/image119.png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61" Type="http://schemas.openxmlformats.org/officeDocument/2006/relationships/image" Target="../media/image167.png"/><Relationship Id="rId10" Type="http://schemas.openxmlformats.org/officeDocument/2006/relationships/image" Target="../media/image113.png"/><Relationship Id="rId19" Type="http://schemas.openxmlformats.org/officeDocument/2006/relationships/image" Target="../media/image107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52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image" Target="../media/image171.png"/><Relationship Id="rId4" Type="http://schemas.openxmlformats.org/officeDocument/2006/relationships/image" Target="../media/image118.png"/><Relationship Id="rId9" Type="http://schemas.openxmlformats.org/officeDocument/2006/relationships/image" Target="../media/image112.png"/><Relationship Id="rId14" Type="http://schemas.openxmlformats.org/officeDocument/2006/relationships/image" Target="../media/image124.png"/><Relationship Id="rId22" Type="http://schemas.openxmlformats.org/officeDocument/2006/relationships/image" Target="../media/image96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4.png"/><Relationship Id="rId56" Type="http://schemas.openxmlformats.org/officeDocument/2006/relationships/image" Target="../media/image162.png"/><Relationship Id="rId64" Type="http://schemas.openxmlformats.org/officeDocument/2006/relationships/image" Target="../media/image170.png"/><Relationship Id="rId69" Type="http://schemas.openxmlformats.org/officeDocument/2006/relationships/image" Target="../media/image175.png"/><Relationship Id="rId8" Type="http://schemas.openxmlformats.org/officeDocument/2006/relationships/image" Target="../media/image111.png"/><Relationship Id="rId51" Type="http://schemas.openxmlformats.org/officeDocument/2006/relationships/image" Target="../media/image157.png"/><Relationship Id="rId3" Type="http://schemas.openxmlformats.org/officeDocument/2006/relationships/image" Target="../media/image104.png"/><Relationship Id="rId12" Type="http://schemas.openxmlformats.org/officeDocument/2006/relationships/image" Target="../media/image122.png"/><Relationship Id="rId17" Type="http://schemas.openxmlformats.org/officeDocument/2006/relationships/image" Target="../media/image126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46" Type="http://schemas.openxmlformats.org/officeDocument/2006/relationships/image" Target="../media/image152.png"/><Relationship Id="rId59" Type="http://schemas.openxmlformats.org/officeDocument/2006/relationships/image" Target="../media/image165.png"/><Relationship Id="rId67" Type="http://schemas.openxmlformats.org/officeDocument/2006/relationships/image" Target="../media/image173.png"/><Relationship Id="rId20" Type="http://schemas.openxmlformats.org/officeDocument/2006/relationships/image" Target="../media/image127.png"/><Relationship Id="rId41" Type="http://schemas.openxmlformats.org/officeDocument/2006/relationships/image" Target="../media/image147.png"/><Relationship Id="rId54" Type="http://schemas.openxmlformats.org/officeDocument/2006/relationships/image" Target="../media/image160.png"/><Relationship Id="rId62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04.png"/><Relationship Id="rId26" Type="http://schemas.openxmlformats.org/officeDocument/2006/relationships/image" Target="../media/image192.png"/><Relationship Id="rId39" Type="http://schemas.openxmlformats.org/officeDocument/2006/relationships/image" Target="../media/image202.png"/><Relationship Id="rId3" Type="http://schemas.openxmlformats.org/officeDocument/2006/relationships/image" Target="../media/image133.png"/><Relationship Id="rId21" Type="http://schemas.openxmlformats.org/officeDocument/2006/relationships/image" Target="../media/image187.png"/><Relationship Id="rId34" Type="http://schemas.openxmlformats.org/officeDocument/2006/relationships/image" Target="../media/image198.png"/><Relationship Id="rId42" Type="http://schemas.openxmlformats.org/officeDocument/2006/relationships/image" Target="../media/image205.png"/><Relationship Id="rId47" Type="http://schemas.openxmlformats.org/officeDocument/2006/relationships/image" Target="../media/image209.png"/><Relationship Id="rId50" Type="http://schemas.openxmlformats.org/officeDocument/2006/relationships/image" Target="../media/image212.png"/><Relationship Id="rId7" Type="http://schemas.openxmlformats.org/officeDocument/2006/relationships/image" Target="../media/image178.png"/><Relationship Id="rId12" Type="http://schemas.openxmlformats.org/officeDocument/2006/relationships/image" Target="../media/image95.png"/><Relationship Id="rId17" Type="http://schemas.openxmlformats.org/officeDocument/2006/relationships/image" Target="../media/image185.png"/><Relationship Id="rId25" Type="http://schemas.openxmlformats.org/officeDocument/2006/relationships/image" Target="../media/image191.png"/><Relationship Id="rId33" Type="http://schemas.openxmlformats.org/officeDocument/2006/relationships/image" Target="../media/image197.png"/><Relationship Id="rId38" Type="http://schemas.openxmlformats.org/officeDocument/2006/relationships/image" Target="../media/image201.png"/><Relationship Id="rId46" Type="http://schemas.openxmlformats.org/officeDocument/2006/relationships/image" Target="../media/image208.png"/><Relationship Id="rId2" Type="http://schemas.openxmlformats.org/officeDocument/2006/relationships/image" Target="../media/image176.png"/><Relationship Id="rId16" Type="http://schemas.openxmlformats.org/officeDocument/2006/relationships/image" Target="../media/image184.png"/><Relationship Id="rId20" Type="http://schemas.openxmlformats.org/officeDocument/2006/relationships/image" Target="../media/image109.png"/><Relationship Id="rId29" Type="http://schemas.openxmlformats.org/officeDocument/2006/relationships/image" Target="../media/image194.png"/><Relationship Id="rId41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30.png"/><Relationship Id="rId24" Type="http://schemas.openxmlformats.org/officeDocument/2006/relationships/image" Target="../media/image190.png"/><Relationship Id="rId32" Type="http://schemas.openxmlformats.org/officeDocument/2006/relationships/image" Target="../media/image114.png"/><Relationship Id="rId37" Type="http://schemas.openxmlformats.org/officeDocument/2006/relationships/image" Target="../media/image200.png"/><Relationship Id="rId40" Type="http://schemas.openxmlformats.org/officeDocument/2006/relationships/image" Target="../media/image203.png"/><Relationship Id="rId45" Type="http://schemas.openxmlformats.org/officeDocument/2006/relationships/image" Target="../media/image207.png"/><Relationship Id="rId5" Type="http://schemas.openxmlformats.org/officeDocument/2006/relationships/image" Target="../media/image96.png"/><Relationship Id="rId15" Type="http://schemas.openxmlformats.org/officeDocument/2006/relationships/image" Target="../media/image183.png"/><Relationship Id="rId23" Type="http://schemas.openxmlformats.org/officeDocument/2006/relationships/image" Target="../media/image189.png"/><Relationship Id="rId28" Type="http://schemas.openxmlformats.org/officeDocument/2006/relationships/image" Target="../media/image108.png"/><Relationship Id="rId36" Type="http://schemas.openxmlformats.org/officeDocument/2006/relationships/image" Target="../media/image126.png"/><Relationship Id="rId49" Type="http://schemas.openxmlformats.org/officeDocument/2006/relationships/image" Target="../media/image211.png"/><Relationship Id="rId10" Type="http://schemas.openxmlformats.org/officeDocument/2006/relationships/image" Target="../media/image181.png"/><Relationship Id="rId19" Type="http://schemas.openxmlformats.org/officeDocument/2006/relationships/image" Target="../media/image186.png"/><Relationship Id="rId31" Type="http://schemas.openxmlformats.org/officeDocument/2006/relationships/image" Target="../media/image196.png"/><Relationship Id="rId44" Type="http://schemas.openxmlformats.org/officeDocument/2006/relationships/image" Target="../media/image115.png"/><Relationship Id="rId52" Type="http://schemas.openxmlformats.org/officeDocument/2006/relationships/image" Target="../media/image173.png"/><Relationship Id="rId4" Type="http://schemas.openxmlformats.org/officeDocument/2006/relationships/image" Target="../media/image92.png"/><Relationship Id="rId9" Type="http://schemas.openxmlformats.org/officeDocument/2006/relationships/image" Target="../media/image180.png"/><Relationship Id="rId14" Type="http://schemas.openxmlformats.org/officeDocument/2006/relationships/image" Target="../media/image124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5.png"/><Relationship Id="rId35" Type="http://schemas.openxmlformats.org/officeDocument/2006/relationships/image" Target="../media/image199.png"/><Relationship Id="rId43" Type="http://schemas.openxmlformats.org/officeDocument/2006/relationships/image" Target="../media/image206.png"/><Relationship Id="rId48" Type="http://schemas.openxmlformats.org/officeDocument/2006/relationships/image" Target="../media/image210.png"/><Relationship Id="rId8" Type="http://schemas.openxmlformats.org/officeDocument/2006/relationships/image" Target="../media/image179.png"/><Relationship Id="rId51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18" Type="http://schemas.openxmlformats.org/officeDocument/2006/relationships/image" Target="../media/image112.png"/><Relationship Id="rId26" Type="http://schemas.openxmlformats.org/officeDocument/2006/relationships/image" Target="../media/image230.png"/><Relationship Id="rId39" Type="http://schemas.openxmlformats.org/officeDocument/2006/relationships/image" Target="../media/image179.png"/><Relationship Id="rId21" Type="http://schemas.openxmlformats.org/officeDocument/2006/relationships/image" Target="../media/image225.png"/><Relationship Id="rId34" Type="http://schemas.openxmlformats.org/officeDocument/2006/relationships/image" Target="../media/image236.png"/><Relationship Id="rId42" Type="http://schemas.openxmlformats.org/officeDocument/2006/relationships/image" Target="../media/image92.png"/><Relationship Id="rId47" Type="http://schemas.openxmlformats.org/officeDocument/2006/relationships/image" Target="../media/image245.png"/><Relationship Id="rId50" Type="http://schemas.openxmlformats.org/officeDocument/2006/relationships/image" Target="../media/image104.png"/><Relationship Id="rId55" Type="http://schemas.openxmlformats.org/officeDocument/2006/relationships/image" Target="../media/image248.png"/><Relationship Id="rId63" Type="http://schemas.openxmlformats.org/officeDocument/2006/relationships/image" Target="../media/image256.png"/><Relationship Id="rId68" Type="http://schemas.openxmlformats.org/officeDocument/2006/relationships/image" Target="../media/image193.png"/><Relationship Id="rId7" Type="http://schemas.openxmlformats.org/officeDocument/2006/relationships/image" Target="../media/image211.png"/><Relationship Id="rId2" Type="http://schemas.openxmlformats.org/officeDocument/2006/relationships/image" Target="../media/image213.png"/><Relationship Id="rId16" Type="http://schemas.openxmlformats.org/officeDocument/2006/relationships/image" Target="../media/image221.png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11" Type="http://schemas.openxmlformats.org/officeDocument/2006/relationships/image" Target="../media/image217.png"/><Relationship Id="rId24" Type="http://schemas.openxmlformats.org/officeDocument/2006/relationships/image" Target="../media/image228.png"/><Relationship Id="rId32" Type="http://schemas.openxmlformats.org/officeDocument/2006/relationships/image" Target="../media/image200.png"/><Relationship Id="rId37" Type="http://schemas.openxmlformats.org/officeDocument/2006/relationships/image" Target="../media/image239.png"/><Relationship Id="rId40" Type="http://schemas.openxmlformats.org/officeDocument/2006/relationships/image" Target="../media/image241.png"/><Relationship Id="rId45" Type="http://schemas.openxmlformats.org/officeDocument/2006/relationships/image" Target="../media/image114.png"/><Relationship Id="rId53" Type="http://schemas.openxmlformats.org/officeDocument/2006/relationships/image" Target="../media/image106.png"/><Relationship Id="rId58" Type="http://schemas.openxmlformats.org/officeDocument/2006/relationships/image" Target="../media/image251.png"/><Relationship Id="rId66" Type="http://schemas.openxmlformats.org/officeDocument/2006/relationships/image" Target="../media/image172.png"/><Relationship Id="rId5" Type="http://schemas.openxmlformats.org/officeDocument/2006/relationships/image" Target="../media/image209.png"/><Relationship Id="rId15" Type="http://schemas.openxmlformats.org/officeDocument/2006/relationships/image" Target="../media/image220.png"/><Relationship Id="rId23" Type="http://schemas.openxmlformats.org/officeDocument/2006/relationships/image" Target="../media/image227.png"/><Relationship Id="rId28" Type="http://schemas.openxmlformats.org/officeDocument/2006/relationships/image" Target="../media/image232.png"/><Relationship Id="rId36" Type="http://schemas.openxmlformats.org/officeDocument/2006/relationships/image" Target="../media/image238.png"/><Relationship Id="rId49" Type="http://schemas.openxmlformats.org/officeDocument/2006/relationships/image" Target="../media/image110.png"/><Relationship Id="rId57" Type="http://schemas.openxmlformats.org/officeDocument/2006/relationships/image" Target="../media/image250.png"/><Relationship Id="rId61" Type="http://schemas.openxmlformats.org/officeDocument/2006/relationships/image" Target="../media/image254.png"/><Relationship Id="rId10" Type="http://schemas.openxmlformats.org/officeDocument/2006/relationships/image" Target="../media/image115.png"/><Relationship Id="rId19" Type="http://schemas.openxmlformats.org/officeDocument/2006/relationships/image" Target="../media/image223.png"/><Relationship Id="rId31" Type="http://schemas.openxmlformats.org/officeDocument/2006/relationships/image" Target="../media/image235.png"/><Relationship Id="rId44" Type="http://schemas.openxmlformats.org/officeDocument/2006/relationships/image" Target="../media/image243.png"/><Relationship Id="rId52" Type="http://schemas.openxmlformats.org/officeDocument/2006/relationships/image" Target="../media/image108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4" Type="http://schemas.openxmlformats.org/officeDocument/2006/relationships/image" Target="../media/image214.png"/><Relationship Id="rId9" Type="http://schemas.openxmlformats.org/officeDocument/2006/relationships/image" Target="../media/image216.png"/><Relationship Id="rId14" Type="http://schemas.openxmlformats.org/officeDocument/2006/relationships/image" Target="../media/image219.png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Relationship Id="rId35" Type="http://schemas.openxmlformats.org/officeDocument/2006/relationships/image" Target="../media/image237.png"/><Relationship Id="rId43" Type="http://schemas.openxmlformats.org/officeDocument/2006/relationships/image" Target="../media/image96.png"/><Relationship Id="rId48" Type="http://schemas.openxmlformats.org/officeDocument/2006/relationships/image" Target="../media/image246.png"/><Relationship Id="rId56" Type="http://schemas.openxmlformats.org/officeDocument/2006/relationships/image" Target="../media/image249.png"/><Relationship Id="rId64" Type="http://schemas.openxmlformats.org/officeDocument/2006/relationships/image" Target="../media/image257.png"/><Relationship Id="rId69" Type="http://schemas.openxmlformats.org/officeDocument/2006/relationships/image" Target="../media/image260.png"/><Relationship Id="rId8" Type="http://schemas.openxmlformats.org/officeDocument/2006/relationships/image" Target="../media/image215.png"/><Relationship Id="rId51" Type="http://schemas.openxmlformats.org/officeDocument/2006/relationships/image" Target="../media/image191.png"/><Relationship Id="rId3" Type="http://schemas.openxmlformats.org/officeDocument/2006/relationships/image" Target="../media/image133.png"/><Relationship Id="rId12" Type="http://schemas.openxmlformats.org/officeDocument/2006/relationships/image" Target="../media/image124.png"/><Relationship Id="rId17" Type="http://schemas.openxmlformats.org/officeDocument/2006/relationships/image" Target="../media/image222.png"/><Relationship Id="rId25" Type="http://schemas.openxmlformats.org/officeDocument/2006/relationships/image" Target="../media/image229.png"/><Relationship Id="rId33" Type="http://schemas.openxmlformats.org/officeDocument/2006/relationships/image" Target="../media/image101.png"/><Relationship Id="rId38" Type="http://schemas.openxmlformats.org/officeDocument/2006/relationships/image" Target="../media/image240.png"/><Relationship Id="rId46" Type="http://schemas.openxmlformats.org/officeDocument/2006/relationships/image" Target="../media/image244.png"/><Relationship Id="rId59" Type="http://schemas.openxmlformats.org/officeDocument/2006/relationships/image" Target="../media/image252.png"/><Relationship Id="rId67" Type="http://schemas.openxmlformats.org/officeDocument/2006/relationships/image" Target="../media/image259.png"/><Relationship Id="rId20" Type="http://schemas.openxmlformats.org/officeDocument/2006/relationships/image" Target="../media/image224.png"/><Relationship Id="rId41" Type="http://schemas.openxmlformats.org/officeDocument/2006/relationships/image" Target="../media/image242.png"/><Relationship Id="rId54" Type="http://schemas.openxmlformats.org/officeDocument/2006/relationships/image" Target="../media/image247.png"/><Relationship Id="rId62" Type="http://schemas.openxmlformats.org/officeDocument/2006/relationships/image" Target="../media/image255.png"/><Relationship Id="rId70" Type="http://schemas.openxmlformats.org/officeDocument/2006/relationships/image" Target="../media/image26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9" Type="http://schemas.openxmlformats.org/officeDocument/2006/relationships/image" Target="../media/image296.png"/><Relationship Id="rId3" Type="http://schemas.openxmlformats.org/officeDocument/2006/relationships/image" Target="../media/image263.png"/><Relationship Id="rId21" Type="http://schemas.openxmlformats.org/officeDocument/2006/relationships/image" Target="../media/image280.png"/><Relationship Id="rId34" Type="http://schemas.openxmlformats.org/officeDocument/2006/relationships/image" Target="../media/image292.png"/><Relationship Id="rId42" Type="http://schemas.openxmlformats.org/officeDocument/2006/relationships/image" Target="../media/image299.png"/><Relationship Id="rId47" Type="http://schemas.openxmlformats.org/officeDocument/2006/relationships/image" Target="../media/image304.png"/><Relationship Id="rId50" Type="http://schemas.openxmlformats.org/officeDocument/2006/relationships/image" Target="../media/image37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33" Type="http://schemas.openxmlformats.org/officeDocument/2006/relationships/image" Target="../media/image291.png"/><Relationship Id="rId38" Type="http://schemas.openxmlformats.org/officeDocument/2006/relationships/image" Target="../media/image295.png"/><Relationship Id="rId46" Type="http://schemas.openxmlformats.org/officeDocument/2006/relationships/image" Target="../media/image303.png"/><Relationship Id="rId2" Type="http://schemas.openxmlformats.org/officeDocument/2006/relationships/image" Target="../media/image262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29" Type="http://schemas.openxmlformats.org/officeDocument/2006/relationships/image" Target="../media/image288.png"/><Relationship Id="rId41" Type="http://schemas.openxmlformats.org/officeDocument/2006/relationships/image" Target="../media/image298.png"/><Relationship Id="rId54" Type="http://schemas.openxmlformats.org/officeDocument/2006/relationships/image" Target="../media/image3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24" Type="http://schemas.openxmlformats.org/officeDocument/2006/relationships/image" Target="../media/image283.png"/><Relationship Id="rId32" Type="http://schemas.openxmlformats.org/officeDocument/2006/relationships/image" Target="../media/image35.png"/><Relationship Id="rId37" Type="http://schemas.openxmlformats.org/officeDocument/2006/relationships/image" Target="../media/image294.png"/><Relationship Id="rId40" Type="http://schemas.openxmlformats.org/officeDocument/2006/relationships/image" Target="../media/image297.png"/><Relationship Id="rId45" Type="http://schemas.openxmlformats.org/officeDocument/2006/relationships/image" Target="../media/image302.png"/><Relationship Id="rId53" Type="http://schemas.openxmlformats.org/officeDocument/2006/relationships/image" Target="../media/image309.png"/><Relationship Id="rId5" Type="http://schemas.openxmlformats.org/officeDocument/2006/relationships/image" Target="../media/image265.png"/><Relationship Id="rId15" Type="http://schemas.openxmlformats.org/officeDocument/2006/relationships/image" Target="../media/image274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36" Type="http://schemas.openxmlformats.org/officeDocument/2006/relationships/image" Target="../media/image41.png"/><Relationship Id="rId49" Type="http://schemas.openxmlformats.org/officeDocument/2006/relationships/image" Target="../media/image306.png"/><Relationship Id="rId10" Type="http://schemas.openxmlformats.org/officeDocument/2006/relationships/image" Target="../media/image270.png"/><Relationship Id="rId19" Type="http://schemas.openxmlformats.org/officeDocument/2006/relationships/image" Target="../media/image278.png"/><Relationship Id="rId31" Type="http://schemas.openxmlformats.org/officeDocument/2006/relationships/image" Target="../media/image290.png"/><Relationship Id="rId44" Type="http://schemas.openxmlformats.org/officeDocument/2006/relationships/image" Target="../media/image301.png"/><Relationship Id="rId52" Type="http://schemas.openxmlformats.org/officeDocument/2006/relationships/image" Target="../media/image308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32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Relationship Id="rId35" Type="http://schemas.openxmlformats.org/officeDocument/2006/relationships/image" Target="../media/image293.png"/><Relationship Id="rId43" Type="http://schemas.openxmlformats.org/officeDocument/2006/relationships/image" Target="../media/image300.png"/><Relationship Id="rId48" Type="http://schemas.openxmlformats.org/officeDocument/2006/relationships/image" Target="../media/image305.png"/><Relationship Id="rId8" Type="http://schemas.openxmlformats.org/officeDocument/2006/relationships/image" Target="../media/image268.png"/><Relationship Id="rId51" Type="http://schemas.openxmlformats.org/officeDocument/2006/relationships/image" Target="../media/image3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783" y="528827"/>
            <a:ext cx="4814316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983" y="1351788"/>
            <a:ext cx="8471916" cy="150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0128" y="2174748"/>
            <a:ext cx="2947416" cy="1507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4346" y="711149"/>
            <a:ext cx="7435850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700" marR="5080" indent="1828800">
              <a:lnSpc>
                <a:spcPct val="100000"/>
              </a:lnSpc>
              <a:spcBef>
                <a:spcPts val="100"/>
              </a:spcBef>
              <a:tabLst>
                <a:tab pos="2813050" algn="l"/>
              </a:tabLst>
            </a:pPr>
            <a:r>
              <a:rPr sz="5400" b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DESIGN OF  SINGLY	REINFORCED</a:t>
            </a: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54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BEAM</a:t>
            </a:r>
            <a:r>
              <a:rPr lang="en-US" sz="54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sz="5400" b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BY</a:t>
            </a:r>
            <a:br>
              <a:rPr lang="en-US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n-US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WSM</a:t>
            </a:r>
            <a:r>
              <a:rPr lang="en-US" sz="3000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000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</a:t>
            </a:r>
            <a:b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A. </a:t>
            </a:r>
            <a:r>
              <a:rPr lang="en-US" sz="2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Ansari</a:t>
            </a:r>
            <a: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 Professor</a:t>
            </a:r>
            <a:br>
              <a:rPr lang="en-US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ACET,Nagpur</a:t>
            </a:r>
            <a:endParaRPr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695" y="377952"/>
            <a:ext cx="883919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5695" y="377952"/>
            <a:ext cx="59893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195" y="377952"/>
            <a:ext cx="1455420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377952"/>
            <a:ext cx="94640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5727" y="377952"/>
            <a:ext cx="134873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6035" y="377952"/>
            <a:ext cx="1074419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3547" y="377952"/>
            <a:ext cx="1496568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4732" y="377952"/>
            <a:ext cx="1348739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5040" y="377952"/>
            <a:ext cx="2638043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0164" y="377952"/>
            <a:ext cx="598931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695" y="926591"/>
            <a:ext cx="883919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695" y="926591"/>
            <a:ext cx="598931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195" y="926591"/>
            <a:ext cx="1455420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232" y="926591"/>
            <a:ext cx="946404" cy="84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5727" y="926591"/>
            <a:ext cx="2427731" cy="845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926591"/>
            <a:ext cx="1453896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0576" y="926591"/>
            <a:ext cx="598931" cy="845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695" y="1475232"/>
            <a:ext cx="883919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695" y="1475232"/>
            <a:ext cx="59893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195" y="1475232"/>
            <a:ext cx="1455420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6232" y="1475232"/>
            <a:ext cx="94640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5727" y="1475232"/>
            <a:ext cx="1348739" cy="845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7559" y="1475232"/>
            <a:ext cx="798576" cy="845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0752" y="1475232"/>
            <a:ext cx="1328927" cy="8458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1247" y="1475232"/>
            <a:ext cx="1222248" cy="8458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5064" y="1475232"/>
            <a:ext cx="2002536" cy="845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64680" y="1475232"/>
            <a:ext cx="598931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220" y="2057400"/>
            <a:ext cx="883919" cy="8458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7219" y="2057400"/>
            <a:ext cx="598931" cy="8458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7719" y="2057400"/>
            <a:ext cx="1347216" cy="8458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1076" y="2057400"/>
            <a:ext cx="1900427" cy="845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1548" y="2057400"/>
            <a:ext cx="798576" cy="8458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33215" y="2057400"/>
            <a:ext cx="1496567" cy="8458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24400" y="2057400"/>
            <a:ext cx="1074420" cy="8458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0388" y="2057400"/>
            <a:ext cx="1286256" cy="8458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8211" y="2057400"/>
            <a:ext cx="693419" cy="8458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4723" y="2057400"/>
            <a:ext cx="1158240" cy="8458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7580" y="2057400"/>
            <a:ext cx="1453896" cy="8458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8556" y="2057400"/>
            <a:ext cx="598931" cy="8458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9740" y="385318"/>
            <a:ext cx="8144509" cy="22523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r>
              <a:rPr sz="3000" i="1" smtClean="0">
                <a:latin typeface="Times New Roman"/>
                <a:cs typeface="Times New Roman"/>
              </a:rPr>
              <a:t>Check </a:t>
            </a:r>
            <a:r>
              <a:rPr sz="3000" i="1" spc="-5" smtClean="0">
                <a:latin typeface="Times New Roman"/>
                <a:cs typeface="Times New Roman"/>
              </a:rPr>
              <a:t>for shear </a:t>
            </a:r>
            <a:r>
              <a:rPr sz="3000" i="1" smtClean="0">
                <a:latin typeface="Times New Roman"/>
                <a:cs typeface="Times New Roman"/>
              </a:rPr>
              <a:t>and design </a:t>
            </a:r>
            <a:r>
              <a:rPr sz="3000" i="1" spc="-5" smtClean="0">
                <a:latin typeface="Times New Roman"/>
                <a:cs typeface="Times New Roman"/>
              </a:rPr>
              <a:t>shear</a:t>
            </a:r>
            <a:r>
              <a:rPr sz="3000" i="1" spc="25" smtClean="0">
                <a:latin typeface="Times New Roman"/>
                <a:cs typeface="Times New Roman"/>
              </a:rPr>
              <a:t> </a:t>
            </a:r>
            <a:r>
              <a:rPr sz="3000" i="1" spc="-5" smtClean="0">
                <a:latin typeface="Times New Roman"/>
                <a:cs typeface="Times New Roman"/>
              </a:rPr>
              <a:t>reinforcement.</a:t>
            </a:r>
            <a:endParaRPr sz="300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r>
              <a:rPr sz="3000" i="1" smtClean="0">
                <a:latin typeface="Times New Roman"/>
                <a:cs typeface="Times New Roman"/>
              </a:rPr>
              <a:t>Check </a:t>
            </a:r>
            <a:r>
              <a:rPr sz="3000" i="1" spc="-5" smtClean="0">
                <a:latin typeface="Times New Roman"/>
                <a:cs typeface="Times New Roman"/>
              </a:rPr>
              <a:t>for </a:t>
            </a:r>
            <a:r>
              <a:rPr sz="3000" i="1" smtClean="0">
                <a:latin typeface="Times New Roman"/>
                <a:cs typeface="Times New Roman"/>
              </a:rPr>
              <a:t>development</a:t>
            </a:r>
            <a:r>
              <a:rPr sz="3000" i="1" spc="40" smtClean="0">
                <a:latin typeface="Times New Roman"/>
                <a:cs typeface="Times New Roman"/>
              </a:rPr>
              <a:t> </a:t>
            </a:r>
            <a:r>
              <a:rPr sz="3000" i="1" spc="-5" smtClean="0">
                <a:latin typeface="Times New Roman"/>
                <a:cs typeface="Times New Roman"/>
              </a:rPr>
              <a:t>length.</a:t>
            </a:r>
            <a:endParaRPr sz="300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r>
              <a:rPr sz="3000" i="1" smtClean="0">
                <a:latin typeface="Times New Roman"/>
                <a:cs typeface="Times New Roman"/>
              </a:rPr>
              <a:t>Check for </a:t>
            </a:r>
            <a:r>
              <a:rPr sz="3000" i="1" spc="-5" smtClean="0">
                <a:latin typeface="Times New Roman"/>
                <a:cs typeface="Times New Roman"/>
              </a:rPr>
              <a:t>depth of beam from</a:t>
            </a:r>
            <a:r>
              <a:rPr sz="3000" i="1" spc="25" smtClean="0">
                <a:latin typeface="Times New Roman"/>
                <a:cs typeface="Times New Roman"/>
              </a:rPr>
              <a:t> </a:t>
            </a:r>
            <a:r>
              <a:rPr sz="3000" i="1" spc="-5" smtClean="0">
                <a:latin typeface="Times New Roman"/>
                <a:cs typeface="Times New Roman"/>
              </a:rPr>
              <a:t>deflection.</a:t>
            </a:r>
            <a:endParaRPr sz="300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75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r>
              <a:rPr sz="3000" i="1" spc="-5" smtClean="0">
                <a:latin typeface="Times New Roman"/>
                <a:cs typeface="Times New Roman"/>
              </a:rPr>
              <a:t>Write summary </a:t>
            </a:r>
            <a:r>
              <a:rPr sz="3000" i="1" smtClean="0">
                <a:latin typeface="Times New Roman"/>
                <a:cs typeface="Times New Roman"/>
              </a:rPr>
              <a:t>of </a:t>
            </a:r>
            <a:r>
              <a:rPr sz="3000" i="1" spc="-5" smtClean="0">
                <a:latin typeface="Times New Roman"/>
                <a:cs typeface="Times New Roman"/>
              </a:rPr>
              <a:t>design </a:t>
            </a:r>
            <a:r>
              <a:rPr sz="3000" i="1" smtClean="0">
                <a:latin typeface="Times New Roman"/>
                <a:cs typeface="Times New Roman"/>
              </a:rPr>
              <a:t>and draw a neat</a:t>
            </a:r>
            <a:r>
              <a:rPr sz="3000" i="1" spc="30" smtClean="0">
                <a:latin typeface="Times New Roman"/>
                <a:cs typeface="Times New Roman"/>
              </a:rPr>
              <a:t> </a:t>
            </a:r>
            <a:r>
              <a:rPr sz="3000" i="1" spc="-5" smtClean="0">
                <a:latin typeface="Times New Roman"/>
                <a:cs typeface="Times New Roman"/>
              </a:rPr>
              <a:t>sketch.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390650"/>
            <a:ext cx="9124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609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TYPICAL DEATILING OF BEAM AS PER SP-43 </a:t>
            </a:r>
            <a:endParaRPr lang="en-IN" sz="2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72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933700"/>
            <a:ext cx="64674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1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305800" cy="1037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DESIGN THE SINGLY REINFORCED BEAM SECTION BY WSM </a:t>
            </a:r>
            <a:r>
              <a:rPr lang="en-US" sz="2300" dirty="0" smtClean="0">
                <a:latin typeface="Algerian" panose="04020705040A02060702" pitchFamily="82" charset="0"/>
              </a:rPr>
              <a:t>FOR THE FOLLOWING DETAILS</a:t>
            </a:r>
          </a:p>
          <a:p>
            <a:pPr marL="342900" indent="-342900">
              <a:buAutoNum type="arabicParenBoth"/>
            </a:pPr>
            <a:r>
              <a:rPr lang="en-US" sz="2300" dirty="0" smtClean="0">
                <a:latin typeface="Algerian" panose="04020705040A02060702" pitchFamily="82" charset="0"/>
              </a:rPr>
              <a:t>M20 GRADE OF CONCERET</a:t>
            </a:r>
          </a:p>
          <a:p>
            <a:r>
              <a:rPr lang="en-US" sz="2300" dirty="0" smtClean="0">
                <a:latin typeface="Algerian" panose="04020705040A02060702" pitchFamily="82" charset="0"/>
              </a:rPr>
              <a:t>(2) </a:t>
            </a:r>
            <a:r>
              <a:rPr lang="en-US" sz="2300" dirty="0">
                <a:latin typeface="Algerian" panose="04020705040A02060702" pitchFamily="82" charset="0"/>
              </a:rPr>
              <a:t>Fe 415 </a:t>
            </a:r>
            <a:r>
              <a:rPr lang="en-US" sz="2300" dirty="0" smtClean="0">
                <a:latin typeface="Algerian" panose="04020705040A02060702" pitchFamily="82" charset="0"/>
              </a:rPr>
              <a:t>GRADE OF STEEL</a:t>
            </a:r>
          </a:p>
          <a:p>
            <a:r>
              <a:rPr lang="en-US" sz="2300" dirty="0" smtClean="0">
                <a:latin typeface="Algerian" panose="04020705040A02060702" pitchFamily="82" charset="0"/>
              </a:rPr>
              <a:t>(3) </a:t>
            </a:r>
            <a:r>
              <a:rPr lang="en-US" sz="2300" dirty="0">
                <a:latin typeface="Algerian" panose="04020705040A02060702" pitchFamily="82" charset="0"/>
              </a:rPr>
              <a:t>LL = </a:t>
            </a:r>
            <a:r>
              <a:rPr lang="en-US" sz="2300" dirty="0" smtClean="0">
                <a:latin typeface="Algerian" panose="04020705040A02060702" pitchFamily="82" charset="0"/>
              </a:rPr>
              <a:t>4 </a:t>
            </a:r>
            <a:r>
              <a:rPr lang="en-US" sz="2300" dirty="0" err="1" smtClean="0">
                <a:latin typeface="Algerian" panose="04020705040A02060702" pitchFamily="82" charset="0"/>
              </a:rPr>
              <a:t>kN</a:t>
            </a:r>
            <a:r>
              <a:rPr lang="en-US" sz="2300" dirty="0" smtClean="0">
                <a:latin typeface="Algerian" panose="04020705040A02060702" pitchFamily="82" charset="0"/>
              </a:rPr>
              <a:t>/Sq-m</a:t>
            </a:r>
          </a:p>
          <a:p>
            <a:r>
              <a:rPr lang="en-US" sz="2300" dirty="0" smtClean="0">
                <a:latin typeface="Algerian" panose="04020705040A02060702" pitchFamily="82" charset="0"/>
              </a:rPr>
              <a:t>(4) </a:t>
            </a:r>
            <a:r>
              <a:rPr lang="en-US" sz="2300" dirty="0">
                <a:latin typeface="Algerian" panose="04020705040A02060702" pitchFamily="82" charset="0"/>
              </a:rPr>
              <a:t>Effective L =</a:t>
            </a:r>
            <a:r>
              <a:rPr lang="en-US" sz="2300" dirty="0" smtClean="0">
                <a:latin typeface="Algerian" panose="04020705040A02060702" pitchFamily="82" charset="0"/>
              </a:rPr>
              <a:t>4.0 m</a:t>
            </a:r>
          </a:p>
          <a:p>
            <a:endParaRPr lang="en-US" sz="2300" dirty="0">
              <a:latin typeface="Algerian" panose="04020705040A02060702" pitchFamily="82" charset="0"/>
            </a:endParaRPr>
          </a:p>
          <a:p>
            <a:r>
              <a:rPr lang="en-US" sz="23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STEP 1</a:t>
            </a:r>
            <a:r>
              <a:rPr lang="en-US" sz="2300" dirty="0" smtClean="0">
                <a:latin typeface="Algerian" panose="04020705040A02060702" pitchFamily="82" charset="0"/>
              </a:rPr>
              <a:t> </a:t>
            </a:r>
            <a:r>
              <a:rPr lang="en-US" sz="23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GIVEN DATA :- </a:t>
            </a:r>
            <a:r>
              <a:rPr lang="en-US" sz="2300" dirty="0" smtClean="0">
                <a:latin typeface="Algerian" panose="04020705040A02060702" pitchFamily="82" charset="0"/>
              </a:rPr>
              <a:t>FOR M20 </a:t>
            </a:r>
            <a:r>
              <a:rPr lang="el-GR"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IN" sz="2400" i="1" spc="7" baseline="-2102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cbc</a:t>
            </a:r>
            <a:r>
              <a:rPr lang="en-IN" sz="2400" i="1" spc="7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 =</a:t>
            </a:r>
            <a:r>
              <a:rPr lang="en-IN" sz="2400" i="1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 7.0 </a:t>
            </a:r>
            <a:r>
              <a:rPr lang="en-IN" sz="2400" spc="7" dirty="0" err="1">
                <a:solidFill>
                  <a:prstClr val="black"/>
                </a:solidFill>
                <a:latin typeface="Times New Roman"/>
                <a:cs typeface="Times New Roman"/>
              </a:rPr>
              <a:t>Mpa</a:t>
            </a:r>
            <a:r>
              <a:rPr lang="en-IN" sz="2400" i="1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 , </a:t>
            </a:r>
          </a:p>
          <a:p>
            <a:r>
              <a:rPr lang="en-IN" sz="2400" i="1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             </a:t>
            </a:r>
            <a:r>
              <a:rPr lang="en-IN" sz="2400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Fe 415 </a:t>
            </a:r>
            <a:r>
              <a:rPr lang="el-GR" sz="2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IN" sz="2400" i="1" spc="7" baseline="-2102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lang="en-IN" sz="2400" i="1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 = 230</a:t>
            </a:r>
            <a:r>
              <a:rPr lang="en-IN" sz="2400" spc="7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IN" sz="2400" spc="7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Mpa</a:t>
            </a:r>
            <a:endParaRPr lang="en-IN" sz="2400" spc="7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5080" lvl="0">
              <a:spcBef>
                <a:spcPts val="685"/>
              </a:spcBef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 </a:t>
            </a: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Calculate design constants </a:t>
            </a:r>
            <a:r>
              <a:rPr lang="en-US" sz="28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for the </a:t>
            </a: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given materials  </a:t>
            </a:r>
            <a:r>
              <a:rPr lang="en-US" sz="28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(k, </a:t>
            </a: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j and</a:t>
            </a:r>
            <a:r>
              <a:rPr lang="en-US" sz="2800" kern="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R)</a:t>
            </a:r>
            <a:endParaRPr lang="en-US" sz="2800" kern="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1040130" lvl="0" indent="2488565">
              <a:lnSpc>
                <a:spcPts val="4029"/>
              </a:lnSpc>
              <a:spcBef>
                <a:spcPts val="245"/>
              </a:spcBef>
              <a:tabLst>
                <a:tab pos="4690745" algn="l"/>
              </a:tabLst>
            </a:pP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k = m</a:t>
            </a:r>
            <a:r>
              <a:rPr lang="en-US" sz="2800" kern="0" spc="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spc="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US" sz="2775" i="1" kern="0" spc="7" baseline="-2102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cbc</a:t>
            </a:r>
            <a:r>
              <a:rPr lang="en-US" sz="2775" i="1" kern="0" spc="345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/	m </a:t>
            </a:r>
            <a:r>
              <a:rPr lang="en-US" sz="2800" kern="0" spc="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US" sz="2775" i="1" kern="0" spc="7" baseline="-2102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cbc</a:t>
            </a:r>
            <a:r>
              <a:rPr lang="en-US" sz="2775" i="1" kern="0" spc="7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kern="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lang="en-US" sz="2800" kern="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σ</a:t>
            </a:r>
            <a:r>
              <a:rPr lang="en-US" sz="2775" i="1" kern="0" baseline="-2102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lang="en-US" sz="2775" i="1" kern="0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500" i="1" kern="0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lang="en-US" sz="3500" kern="0" baseline="-21021" dirty="0" smtClean="0">
                <a:solidFill>
                  <a:prstClr val="black"/>
                </a:solidFill>
                <a:latin typeface="Times New Roman"/>
                <a:cs typeface="Times New Roman"/>
              </a:rPr>
              <a:t>0.29</a:t>
            </a:r>
          </a:p>
          <a:p>
            <a:pPr marL="2413635" lvl="0">
              <a:spcBef>
                <a:spcPts val="770"/>
              </a:spcBef>
            </a:pP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j =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1-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k/3 = 0.90</a:t>
            </a:r>
          </a:p>
          <a:p>
            <a:pPr marL="2413635" lvl="0">
              <a:spcBef>
                <a:spcPts val="770"/>
              </a:spcBef>
            </a:pP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635" lvl="0">
              <a:spcBef>
                <a:spcPts val="770"/>
              </a:spcBef>
            </a:pP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635" lvl="0">
              <a:spcBef>
                <a:spcPts val="770"/>
              </a:spcBef>
            </a:pP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635" lvl="0">
              <a:spcBef>
                <a:spcPts val="770"/>
              </a:spcBef>
            </a:pP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1040130" lvl="0" indent="2488565">
              <a:lnSpc>
                <a:spcPts val="4029"/>
              </a:lnSpc>
              <a:spcBef>
                <a:spcPts val="245"/>
              </a:spcBef>
              <a:tabLst>
                <a:tab pos="4690745" algn="l"/>
              </a:tabLst>
            </a:pPr>
            <a:endParaRPr lang="en-US" sz="3000" i="1" kern="0" baseline="-2102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1040130" lvl="0" indent="2488565">
              <a:lnSpc>
                <a:spcPts val="4029"/>
              </a:lnSpc>
              <a:spcBef>
                <a:spcPts val="245"/>
              </a:spcBef>
              <a:tabLst>
                <a:tab pos="4690745" algn="l"/>
              </a:tabLst>
            </a:pPr>
            <a:endParaRPr lang="en-US" sz="3000" i="1" kern="0" baseline="-2102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3700" marR="1040130" lvl="0" indent="2488565">
              <a:lnSpc>
                <a:spcPts val="4029"/>
              </a:lnSpc>
              <a:spcBef>
                <a:spcPts val="245"/>
              </a:spcBef>
              <a:tabLst>
                <a:tab pos="4690745" algn="l"/>
              </a:tabLst>
            </a:pPr>
            <a:endParaRPr lang="en-US" sz="2800" kern="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IN" sz="2400" spc="7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IN" sz="2400" spc="7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191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408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>
              <a:spcBef>
                <a:spcPts val="670"/>
              </a:spcBef>
            </a:pPr>
            <a:r>
              <a:rPr lang="en-US" sz="30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R= </a:t>
            </a: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3000" spc="5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i="1" spc="7" baseline="-2102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cbc</a:t>
            </a:r>
            <a:r>
              <a:rPr lang="en-US" sz="3000" i="1" spc="322" baseline="-2102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-5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0.5x7x0.29x0.90=0.91</a:t>
            </a:r>
            <a:endParaRPr lang="en-US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lvl="0">
              <a:spcBef>
                <a:spcPts val="675"/>
              </a:spcBef>
            </a:pP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where R is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resisting </a:t>
            </a:r>
            <a:r>
              <a:rPr lang="en-US" sz="30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moment</a:t>
            </a:r>
            <a:r>
              <a:rPr lang="en-US" sz="3000" spc="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factor.</a:t>
            </a:r>
            <a:endParaRPr lang="en-US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3119755" lvl="0">
              <a:lnSpc>
                <a:spcPct val="120000"/>
              </a:lnSpc>
              <a:buClr>
                <a:srgbClr val="FF0000"/>
              </a:buClr>
              <a:buFont typeface="Times New Roman"/>
              <a:buAutoNum type="arabicPeriod" startAt="2"/>
              <a:tabLst>
                <a:tab pos="368300" algn="l"/>
                <a:tab pos="2217738" algn="l"/>
                <a:tab pos="2671763" algn="l"/>
                <a:tab pos="5035550" algn="l"/>
              </a:tabLst>
            </a:pP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Assume dimension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000" b="1" spc="-2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beam:  </a:t>
            </a:r>
            <a:r>
              <a:rPr lang="en-US" sz="3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i="1" spc="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Span/10	</a:t>
            </a:r>
            <a:r>
              <a:rPr lang="en-US" sz="3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4000/10=400mm,lets provide d=450mm (In order to safe in deflection)</a:t>
            </a:r>
          </a:p>
          <a:p>
            <a:pPr marR="3119755" lvl="0">
              <a:lnSpc>
                <a:spcPct val="120000"/>
              </a:lnSpc>
              <a:buClr>
                <a:srgbClr val="FF0000"/>
              </a:buClr>
              <a:tabLst>
                <a:tab pos="368300" algn="l"/>
                <a:tab pos="2217738" algn="l"/>
                <a:tab pos="2671763" algn="l"/>
                <a:tab pos="5653088" algn="l"/>
              </a:tabLst>
            </a:pPr>
            <a:r>
              <a:rPr lang="en-US" sz="3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Let the Effective cover 25mm therefore D=425 mm, let b=230 </a:t>
            </a:r>
            <a:r>
              <a:rPr lang="en-US" sz="2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7665" lvl="0" indent="-354965"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3"/>
              <a:tabLst>
                <a:tab pos="368300" algn="l"/>
              </a:tabLst>
            </a:pP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Calculate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span </a:t>
            </a:r>
            <a:r>
              <a:rPr lang="en-US" sz="3000" b="1" spc="-1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(l)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000" b="1" spc="-3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 =</a:t>
            </a:r>
            <a:r>
              <a:rPr lang="en-US" sz="3000" i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4m</a:t>
            </a:r>
            <a:endParaRPr lang="en-US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7665" lvl="0" indent="-354965"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3"/>
              <a:tabLst>
                <a:tab pos="368300" algn="l"/>
              </a:tabLst>
            </a:pP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Calculate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self weight </a:t>
            </a:r>
            <a:r>
              <a:rPr lang="en-US" sz="3000" b="1" spc="-1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(dead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load) of the</a:t>
            </a:r>
            <a:r>
              <a:rPr lang="en-US" sz="3000" b="1" spc="-1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-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beam.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R="1787525" lvl="0" algn="ctr">
              <a:spcBef>
                <a:spcPts val="670"/>
              </a:spcBef>
            </a:pPr>
            <a:r>
              <a:rPr lang="en-US" sz="25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Self weight = </a:t>
            </a:r>
            <a:r>
              <a:rPr lang="en-US" sz="2500" spc="-5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l-GR" sz="25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  0.23x0.425x25</a:t>
            </a:r>
          </a:p>
          <a:p>
            <a:pPr marR="1787525" lvl="0" algn="ctr">
              <a:spcBef>
                <a:spcPts val="670"/>
              </a:spcBef>
            </a:pP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5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 2.44kN/ Sq-m</a:t>
            </a:r>
          </a:p>
          <a:p>
            <a:pPr marR="1787525" lvl="0">
              <a:spcBef>
                <a:spcPts val="670"/>
              </a:spcBef>
            </a:pPr>
            <a:r>
              <a:rPr lang="en-US" sz="3000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926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3"/>
          <p:cNvSpPr txBox="1"/>
          <p:nvPr/>
        </p:nvSpPr>
        <p:spPr>
          <a:xfrm>
            <a:off x="599948" y="402081"/>
            <a:ext cx="8163052" cy="753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Times New Roman"/>
              <a:buAutoNum type="arabicPeriod" startAt="5"/>
              <a:tabLst>
                <a:tab pos="513715" algn="l"/>
                <a:tab pos="514984" algn="l"/>
                <a:tab pos="2088514" algn="l"/>
                <a:tab pos="2757805" algn="l"/>
                <a:tab pos="3623310" algn="l"/>
                <a:tab pos="4586605" algn="l"/>
                <a:tab pos="5099050" algn="l"/>
                <a:tab pos="6771005" algn="l"/>
              </a:tabLst>
            </a:pP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sz="28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lculate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h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al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Load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&amp;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axi</a:t>
            </a:r>
            <a:r>
              <a:rPr sz="28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sz="2800" b="1" spc="5" dirty="0">
                <a:solidFill>
                  <a:srgbClr val="00B050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be</a:t>
            </a:r>
            <a:r>
              <a:rPr sz="2800" b="1" spc="10" dirty="0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d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ng  </a:t>
            </a:r>
            <a:r>
              <a:rPr sz="28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moment </a:t>
            </a:r>
            <a:r>
              <a:rPr sz="2800" b="1" dirty="0">
                <a:solidFill>
                  <a:srgbClr val="00B050"/>
                </a:solidFill>
                <a:latin typeface="Times New Roman"/>
                <a:cs typeface="Times New Roman"/>
              </a:rPr>
              <a:t>for the</a:t>
            </a:r>
            <a:r>
              <a:rPr sz="2800" b="1" spc="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beam.</a:t>
            </a:r>
            <a:endParaRPr sz="28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sz="2800" spc="-5" smtClean="0">
                <a:latin typeface="Times New Roman"/>
                <a:cs typeface="Times New Roman"/>
              </a:rPr>
              <a:t>Total load (w) = live load + dead load</a:t>
            </a:r>
            <a:r>
              <a:rPr lang="en-US" sz="2800" spc="-5" dirty="0" smtClean="0">
                <a:latin typeface="Times New Roman"/>
                <a:cs typeface="Times New Roman"/>
              </a:rPr>
              <a:t>    =(4+2.44)=6.44kN</a:t>
            </a:r>
            <a:endParaRPr sz="280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smtClean="0">
                <a:latin typeface="Times New Roman"/>
                <a:cs typeface="Times New Roman"/>
              </a:rPr>
              <a:t>Maximum </a:t>
            </a:r>
            <a:r>
              <a:rPr sz="2800" spc="-5" dirty="0">
                <a:latin typeface="Times New Roman"/>
                <a:cs typeface="Times New Roman"/>
              </a:rPr>
              <a:t>bending moment, M = </a:t>
            </a:r>
            <a:r>
              <a:rPr sz="2800" dirty="0">
                <a:latin typeface="Times New Roman"/>
                <a:cs typeface="Times New Roman"/>
              </a:rPr>
              <a:t>wl</a:t>
            </a:r>
            <a:r>
              <a:rPr sz="2775" baseline="25525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/ </a:t>
            </a:r>
            <a:r>
              <a:rPr sz="2800" spc="-5">
                <a:latin typeface="Times New Roman"/>
                <a:cs typeface="Times New Roman"/>
              </a:rPr>
              <a:t>8 </a:t>
            </a:r>
            <a:endParaRPr lang="en-US" sz="2800" spc="-1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lang="en-US" sz="2800" spc="-10" dirty="0" smtClean="0">
                <a:latin typeface="Times New Roman"/>
                <a:cs typeface="Times New Roman"/>
              </a:rPr>
              <a:t>                                      = 6.44 x 4</a:t>
            </a:r>
            <a:r>
              <a:rPr lang="en-US" sz="2800" baseline="25525" dirty="0" smtClean="0">
                <a:latin typeface="Times New Roman"/>
                <a:cs typeface="Times New Roman"/>
              </a:rPr>
              <a:t> 2 </a:t>
            </a:r>
            <a:r>
              <a:rPr lang="en-US" sz="2800" dirty="0" smtClean="0">
                <a:latin typeface="Times New Roman"/>
                <a:cs typeface="Times New Roman"/>
              </a:rPr>
              <a:t>/8 = 12.88kN-m</a:t>
            </a: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Maximum Shear force = V=</a:t>
            </a:r>
            <a:r>
              <a:rPr lang="en-US" sz="2800" dirty="0" err="1" smtClean="0">
                <a:latin typeface="Times New Roman"/>
                <a:cs typeface="Times New Roman"/>
              </a:rPr>
              <a:t>wl</a:t>
            </a:r>
            <a:r>
              <a:rPr lang="en-US" sz="2800" dirty="0" smtClean="0">
                <a:latin typeface="Times New Roman"/>
                <a:cs typeface="Times New Roman"/>
              </a:rPr>
              <a:t> /2 = 6.44x4/2=12.88kN</a:t>
            </a:r>
            <a:endParaRPr sz="2800" smtClean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6"/>
              <a:tabLst>
                <a:tab pos="368300" algn="l"/>
              </a:tabLst>
            </a:pPr>
            <a:r>
              <a:rPr sz="2800" b="1" smtClean="0">
                <a:solidFill>
                  <a:srgbClr val="00B050"/>
                </a:solidFill>
                <a:latin typeface="Times New Roman"/>
                <a:cs typeface="Times New Roman"/>
              </a:rPr>
              <a:t>Find the </a:t>
            </a:r>
            <a:r>
              <a:rPr sz="2800" b="1" spc="-10" smtClean="0">
                <a:solidFill>
                  <a:srgbClr val="00B050"/>
                </a:solidFill>
                <a:latin typeface="Times New Roman"/>
                <a:cs typeface="Times New Roman"/>
              </a:rPr>
              <a:t>minimum </a:t>
            </a:r>
            <a:r>
              <a:rPr sz="2800" b="1" spc="-5" smtClean="0">
                <a:solidFill>
                  <a:srgbClr val="00B050"/>
                </a:solidFill>
                <a:latin typeface="Times New Roman"/>
                <a:cs typeface="Times New Roman"/>
              </a:rPr>
              <a:t>effective</a:t>
            </a:r>
            <a:r>
              <a:rPr sz="2800" b="1" spc="1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b="1" spc="-5" smtClean="0">
                <a:solidFill>
                  <a:srgbClr val="00B050"/>
                </a:solidFill>
                <a:latin typeface="Times New Roman"/>
                <a:cs typeface="Times New Roman"/>
              </a:rPr>
              <a:t>depth</a:t>
            </a:r>
            <a:endParaRPr sz="2800" b="1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R="1285875" algn="ctr">
              <a:lnSpc>
                <a:spcPct val="100000"/>
              </a:lnSpc>
              <a:spcBef>
                <a:spcPts val="670"/>
              </a:spcBef>
            </a:pPr>
            <a:r>
              <a:rPr sz="2800" spc="-5" smtClean="0">
                <a:latin typeface="Times New Roman"/>
                <a:cs typeface="Times New Roman"/>
              </a:rPr>
              <a:t>M =</a:t>
            </a:r>
            <a:r>
              <a:rPr sz="2800" smtClean="0">
                <a:latin typeface="Times New Roman"/>
                <a:cs typeface="Times New Roman"/>
              </a:rPr>
              <a:t> M</a:t>
            </a:r>
            <a:r>
              <a:rPr sz="2775" i="1" baseline="-21021" smtClean="0">
                <a:latin typeface="Times New Roman"/>
                <a:cs typeface="Times New Roman"/>
              </a:rPr>
              <a:t>r</a:t>
            </a:r>
            <a:endParaRPr sz="2775" baseline="-21021" smtClean="0">
              <a:latin typeface="Times New Roman"/>
              <a:cs typeface="Times New Roman"/>
            </a:endParaRPr>
          </a:p>
          <a:p>
            <a:pPr marL="2413000" marR="3084195" indent="774065">
              <a:lnSpc>
                <a:spcPct val="120000"/>
              </a:lnSpc>
              <a:spcBef>
                <a:spcPts val="5"/>
              </a:spcBef>
            </a:pPr>
            <a:r>
              <a:rPr sz="2800" spc="-5" smtClean="0">
                <a:latin typeface="Times New Roman"/>
                <a:cs typeface="Times New Roman"/>
              </a:rPr>
              <a:t>= </a:t>
            </a:r>
            <a:r>
              <a:rPr sz="2800" smtClean="0">
                <a:latin typeface="Times New Roman"/>
                <a:cs typeface="Times New Roman"/>
              </a:rPr>
              <a:t>Rbd</a:t>
            </a:r>
            <a:r>
              <a:rPr sz="2775" baseline="25525" smtClean="0">
                <a:latin typeface="Times New Roman"/>
                <a:cs typeface="Times New Roman"/>
              </a:rPr>
              <a:t>2  </a:t>
            </a:r>
            <a:r>
              <a:rPr sz="2800" spc="5" smtClean="0">
                <a:latin typeface="Times New Roman"/>
                <a:cs typeface="Times New Roman"/>
              </a:rPr>
              <a:t>d</a:t>
            </a:r>
            <a:r>
              <a:rPr sz="2775" i="1" spc="7" baseline="-21021" smtClean="0">
                <a:latin typeface="Times New Roman"/>
                <a:cs typeface="Times New Roman"/>
              </a:rPr>
              <a:t>reqd. </a:t>
            </a:r>
            <a:r>
              <a:rPr sz="2800" spc="-5" smtClean="0">
                <a:latin typeface="Times New Roman"/>
                <a:cs typeface="Times New Roman"/>
              </a:rPr>
              <a:t>= √ M /</a:t>
            </a:r>
            <a:r>
              <a:rPr sz="2800" spc="-300" smtClean="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R.b</a:t>
            </a:r>
            <a:endParaRPr lang="en-US" sz="2800" spc="-10" dirty="0" smtClean="0">
              <a:latin typeface="Times New Roman"/>
              <a:cs typeface="Times New Roman"/>
            </a:endParaRPr>
          </a:p>
          <a:p>
            <a:pPr marL="2065338" marR="3084195" indent="-2065338">
              <a:lnSpc>
                <a:spcPct val="120000"/>
              </a:lnSpc>
              <a:spcBef>
                <a:spcPts val="5"/>
              </a:spcBef>
            </a:pPr>
            <a:r>
              <a:rPr lang="en-US" sz="2800" spc="-10" dirty="0" smtClean="0">
                <a:latin typeface="Times New Roman"/>
                <a:cs typeface="Times New Roman"/>
              </a:rPr>
              <a:t>=</a:t>
            </a:r>
            <a:r>
              <a:rPr lang="en-US" sz="2800" spc="-5" dirty="0" smtClean="0">
                <a:latin typeface="Times New Roman"/>
                <a:cs typeface="Times New Roman"/>
              </a:rPr>
              <a:t> √ 12.88 x 10</a:t>
            </a:r>
            <a:r>
              <a:rPr lang="en-US" sz="2800" spc="-5" baseline="25525" dirty="0" smtClean="0">
                <a:latin typeface="Times New Roman"/>
                <a:cs typeface="Times New Roman"/>
              </a:rPr>
              <a:t>6</a:t>
            </a:r>
            <a:r>
              <a:rPr lang="en-US" sz="2800" spc="-5" dirty="0" smtClean="0">
                <a:latin typeface="Times New Roman"/>
                <a:cs typeface="Times New Roman"/>
              </a:rPr>
              <a:t> /</a:t>
            </a:r>
            <a:r>
              <a:rPr lang="en-US" sz="2800" spc="-10" dirty="0" smtClean="0">
                <a:latin typeface="Times New Roman"/>
                <a:cs typeface="Times New Roman"/>
              </a:rPr>
              <a:t> 0.91x230</a:t>
            </a:r>
          </a:p>
          <a:p>
            <a:pPr marL="2065338" marR="3084195" indent="-2065338">
              <a:lnSpc>
                <a:spcPct val="120000"/>
              </a:lnSpc>
              <a:spcBef>
                <a:spcPts val="5"/>
              </a:spcBef>
            </a:pPr>
            <a:r>
              <a:rPr lang="en-US" sz="2800" spc="-10" dirty="0" smtClean="0">
                <a:latin typeface="Times New Roman"/>
                <a:cs typeface="Times New Roman"/>
              </a:rPr>
              <a:t>= </a:t>
            </a:r>
            <a:r>
              <a:rPr lang="en-US" sz="2800" spc="-10" dirty="0" smtClean="0">
                <a:solidFill>
                  <a:srgbClr val="00B050"/>
                </a:solidFill>
                <a:latin typeface="Times New Roman"/>
                <a:cs typeface="Times New Roman"/>
              </a:rPr>
              <a:t>248.07 &lt; 450 provided hence safe</a:t>
            </a:r>
          </a:p>
          <a:p>
            <a:pPr marL="2413000" marR="3084195" indent="774065">
              <a:lnSpc>
                <a:spcPct val="120000"/>
              </a:lnSpc>
              <a:spcBef>
                <a:spcPts val="5"/>
              </a:spcBef>
            </a:pPr>
            <a:endParaRPr sz="2800" spc="-10" smtClean="0">
              <a:latin typeface="Times New Roman"/>
              <a:cs typeface="Times New Roman"/>
            </a:endParaRPr>
          </a:p>
          <a:p>
            <a:pPr marL="2413000" marR="3084195" indent="774065">
              <a:lnSpc>
                <a:spcPct val="12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0"/>
          <p:cNvSpPr txBox="1"/>
          <p:nvPr/>
        </p:nvSpPr>
        <p:spPr>
          <a:xfrm>
            <a:off x="638048" y="544728"/>
            <a:ext cx="7744459" cy="562846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800" b="1" smtClean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800" spc="-5" dirty="0">
                <a:latin typeface="Times New Roman"/>
                <a:cs typeface="Times New Roman"/>
              </a:rPr>
              <a:t>Calculate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area of steel required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(A</a:t>
            </a:r>
            <a:r>
              <a:rPr sz="2775" i="1" baseline="-21021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25019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775" i="1" baseline="-21021" dirty="0">
                <a:latin typeface="Times New Roman"/>
                <a:cs typeface="Times New Roman"/>
              </a:rPr>
              <a:t>st </a:t>
            </a:r>
            <a:r>
              <a:rPr sz="2800" spc="-5" dirty="0">
                <a:latin typeface="Times New Roman"/>
                <a:cs typeface="Times New Roman"/>
              </a:rPr>
              <a:t>= M / </a:t>
            </a:r>
            <a:r>
              <a:rPr sz="2800">
                <a:latin typeface="Times New Roman"/>
                <a:cs typeface="Times New Roman"/>
              </a:rPr>
              <a:t>σ</a:t>
            </a:r>
            <a:r>
              <a:rPr sz="2775" i="1" baseline="-21021">
                <a:latin typeface="Times New Roman"/>
                <a:cs typeface="Times New Roman"/>
              </a:rPr>
              <a:t>st</a:t>
            </a:r>
            <a:r>
              <a:rPr sz="2775" i="1" spc="-22" baseline="-21021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jd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2501900">
              <a:lnSpc>
                <a:spcPct val="100000"/>
              </a:lnSpc>
              <a:spcBef>
                <a:spcPts val="675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   = 12.88 x 10</a:t>
            </a:r>
            <a:r>
              <a:rPr lang="en-US" sz="2800" spc="-5" baseline="25525" dirty="0" smtClean="0">
                <a:latin typeface="Times New Roman"/>
                <a:cs typeface="Times New Roman"/>
              </a:rPr>
              <a:t>6</a:t>
            </a:r>
            <a:r>
              <a:rPr lang="en-US" sz="2800" spc="-5" dirty="0" smtClean="0">
                <a:latin typeface="Times New Roman"/>
                <a:cs typeface="Times New Roman"/>
              </a:rPr>
              <a:t> /230x0.91x450</a:t>
            </a:r>
          </a:p>
          <a:p>
            <a:pPr marL="2501900">
              <a:lnSpc>
                <a:spcPct val="100000"/>
              </a:lnSpc>
              <a:spcBef>
                <a:spcPts val="675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   = 136.75 mm</a:t>
            </a:r>
            <a:r>
              <a:rPr lang="en-US" sz="2800" spc="-5" baseline="25525" dirty="0" smtClean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  <a:tabLst>
                <a:tab pos="1501775" algn="l"/>
                <a:tab pos="2103755" algn="l"/>
                <a:tab pos="3373120" algn="l"/>
                <a:tab pos="4783455" algn="l"/>
                <a:tab pos="5248275" algn="l"/>
                <a:tab pos="5870575" algn="l"/>
                <a:tab pos="7296784" algn="l"/>
              </a:tabLst>
            </a:pPr>
            <a:r>
              <a:rPr sz="2800" spc="-5" dirty="0">
                <a:latin typeface="Times New Roman"/>
                <a:cs typeface="Times New Roman"/>
              </a:rPr>
              <a:t>Selecting	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suitab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eter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b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lculate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number of </a:t>
            </a:r>
            <a:r>
              <a:rPr sz="2800" spc="-5">
                <a:latin typeface="Times New Roman"/>
                <a:cs typeface="Times New Roman"/>
              </a:rPr>
              <a:t>bars</a:t>
            </a:r>
            <a:r>
              <a:rPr sz="2800" spc="1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required</a:t>
            </a:r>
            <a:endParaRPr sz="2800" smtClean="0">
              <a:latin typeface="Times New Roman"/>
              <a:cs typeface="Times New Roman"/>
            </a:endParaRPr>
          </a:p>
          <a:p>
            <a:pPr marR="1637664">
              <a:lnSpc>
                <a:spcPct val="120000"/>
              </a:lnSpc>
              <a:spcBef>
                <a:spcPts val="5"/>
              </a:spcBef>
            </a:pPr>
            <a:r>
              <a:rPr sz="2800" spc="-5" smtClean="0">
                <a:latin typeface="Times New Roman"/>
                <a:cs typeface="Times New Roman"/>
              </a:rPr>
              <a:t>Area </a:t>
            </a:r>
            <a:r>
              <a:rPr sz="2800" smtClean="0">
                <a:latin typeface="Times New Roman"/>
                <a:cs typeface="Times New Roman"/>
              </a:rPr>
              <a:t>of one </a:t>
            </a:r>
            <a:r>
              <a:rPr sz="2800" spc="-5" smtClean="0">
                <a:latin typeface="Times New Roman"/>
                <a:cs typeface="Times New Roman"/>
              </a:rPr>
              <a:t>bar = π/4 x </a:t>
            </a:r>
            <a:r>
              <a:rPr lang="en-US" sz="2800" spc="-5" dirty="0" smtClean="0">
                <a:latin typeface="Times New Roman"/>
                <a:cs typeface="Times New Roman"/>
              </a:rPr>
              <a:t>10</a:t>
            </a:r>
            <a:r>
              <a:rPr sz="2775" spc="-7" baseline="25525" smtClean="0">
                <a:latin typeface="Times New Roman"/>
                <a:cs typeface="Times New Roman"/>
              </a:rPr>
              <a:t>2 </a:t>
            </a:r>
            <a:r>
              <a:rPr sz="2800" spc="-5" smtClean="0">
                <a:latin typeface="Times New Roman"/>
                <a:cs typeface="Times New Roman"/>
              </a:rPr>
              <a:t>= </a:t>
            </a:r>
            <a:r>
              <a:rPr lang="en-US" sz="2800" spc="-5" dirty="0" smtClean="0">
                <a:latin typeface="Times New Roman"/>
                <a:cs typeface="Times New Roman"/>
              </a:rPr>
              <a:t>78.54</a:t>
            </a:r>
            <a:r>
              <a:rPr sz="2800" spc="-1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mm</a:t>
            </a:r>
            <a:r>
              <a:rPr lang="en-US" sz="2800" spc="-5" baseline="25525" dirty="0" smtClean="0">
                <a:latin typeface="Times New Roman"/>
                <a:cs typeface="Times New Roman"/>
              </a:rPr>
              <a:t>2 </a:t>
            </a:r>
            <a:r>
              <a:rPr sz="2800" spc="-5" smtClean="0">
                <a:latin typeface="Times New Roman"/>
                <a:cs typeface="Times New Roman"/>
              </a:rPr>
              <a:t>No. </a:t>
            </a:r>
            <a:r>
              <a:rPr sz="2800" smtClean="0">
                <a:latin typeface="Times New Roman"/>
                <a:cs typeface="Times New Roman"/>
              </a:rPr>
              <a:t>of </a:t>
            </a:r>
            <a:r>
              <a:rPr sz="2800" spc="-5" smtClean="0">
                <a:latin typeface="Times New Roman"/>
                <a:cs typeface="Times New Roman"/>
              </a:rPr>
              <a:t>bars required = </a:t>
            </a:r>
            <a:r>
              <a:rPr sz="2800" smtClean="0">
                <a:latin typeface="Times New Roman"/>
                <a:cs typeface="Times New Roman"/>
              </a:rPr>
              <a:t>A</a:t>
            </a:r>
            <a:r>
              <a:rPr sz="2775" i="1" baseline="-21021" smtClean="0">
                <a:latin typeface="Times New Roman"/>
                <a:cs typeface="Times New Roman"/>
              </a:rPr>
              <a:t>st</a:t>
            </a:r>
            <a:r>
              <a:rPr sz="2775" i="1" spc="345" baseline="-21021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/Aφ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R="1637664">
              <a:lnSpc>
                <a:spcPct val="120000"/>
              </a:lnSpc>
              <a:spcBef>
                <a:spcPts val="5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                               = 136.75 / 78.54</a:t>
            </a:r>
          </a:p>
          <a:p>
            <a:pPr marR="1637664">
              <a:lnSpc>
                <a:spcPct val="120000"/>
              </a:lnSpc>
              <a:spcBef>
                <a:spcPts val="5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                               = 1.74</a:t>
            </a:r>
          </a:p>
          <a:p>
            <a:pPr marR="1637664">
              <a:lnSpc>
                <a:spcPct val="120000"/>
              </a:lnSpc>
              <a:spcBef>
                <a:spcPts val="5"/>
              </a:spcBef>
            </a:pPr>
            <a:r>
              <a:rPr lang="en-US" sz="2800" spc="-5" dirty="0" smtClean="0">
                <a:latin typeface="Times New Roman"/>
                <a:cs typeface="Times New Roman"/>
              </a:rPr>
              <a:t>                                 = 2 </a:t>
            </a:r>
            <a:r>
              <a:rPr lang="en-US" sz="2800" spc="-5" dirty="0" err="1" smtClean="0">
                <a:latin typeface="Times New Roman"/>
                <a:cs typeface="Times New Roman"/>
              </a:rPr>
              <a:t>Nos</a:t>
            </a:r>
            <a:r>
              <a:rPr lang="en-US" sz="2800" spc="-5" dirty="0" smtClean="0">
                <a:latin typeface="Times New Roman"/>
                <a:cs typeface="Times New Roman"/>
              </a:rPr>
              <a:t> of  10 mm </a:t>
            </a:r>
            <a:r>
              <a:rPr lang="el-GR" sz="2800" spc="-5" dirty="0" smtClean="0">
                <a:latin typeface="Times New Roman"/>
                <a:cs typeface="Times New Roman"/>
              </a:rPr>
              <a:t>φ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3"/>
          <p:cNvSpPr txBox="1"/>
          <p:nvPr/>
        </p:nvSpPr>
        <p:spPr>
          <a:xfrm>
            <a:off x="841044" y="781558"/>
            <a:ext cx="7539355" cy="5234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9.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Calculate minimum area </a:t>
            </a:r>
            <a:r>
              <a:rPr sz="30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of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steel (A</a:t>
            </a:r>
            <a:r>
              <a:rPr sz="3000" b="1" i="1" baseline="-20833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)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required 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by the</a:t>
            </a:r>
            <a:r>
              <a:rPr sz="3000" b="1" i="1" spc="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relation:</a:t>
            </a:r>
            <a:endParaRPr sz="3000" b="1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720"/>
              </a:spcBef>
              <a:tabLst>
                <a:tab pos="1292225" algn="l"/>
              </a:tabLst>
            </a:pPr>
            <a:r>
              <a:rPr sz="3000" b="1" i="1" dirty="0">
                <a:latin typeface="Times New Roman"/>
                <a:cs typeface="Times New Roman"/>
              </a:rPr>
              <a:t>A</a:t>
            </a:r>
            <a:r>
              <a:rPr sz="3000" b="1" i="1" baseline="-20833" dirty="0">
                <a:latin typeface="Times New Roman"/>
                <a:cs typeface="Times New Roman"/>
              </a:rPr>
              <a:t>S</a:t>
            </a:r>
            <a:r>
              <a:rPr sz="3000" b="1" i="1" spc="367" baseline="-20833" dirty="0">
                <a:latin typeface="Times New Roman"/>
                <a:cs typeface="Times New Roman"/>
              </a:rPr>
              <a:t> </a:t>
            </a:r>
            <a:r>
              <a:rPr sz="3000" b="1" i="1" dirty="0">
                <a:latin typeface="Times New Roman"/>
                <a:cs typeface="Times New Roman"/>
              </a:rPr>
              <a:t>=	0.85 </a:t>
            </a:r>
            <a:r>
              <a:rPr sz="3000" b="1" i="1">
                <a:latin typeface="Times New Roman"/>
                <a:cs typeface="Times New Roman"/>
              </a:rPr>
              <a:t>bd </a:t>
            </a:r>
            <a:r>
              <a:rPr sz="3000" b="1" i="1" smtClean="0">
                <a:latin typeface="Times New Roman"/>
                <a:cs typeface="Times New Roman"/>
              </a:rPr>
              <a:t>/</a:t>
            </a:r>
            <a:r>
              <a:rPr sz="3000" b="1" i="1" spc="-25" smtClean="0">
                <a:latin typeface="Times New Roman"/>
                <a:cs typeface="Times New Roman"/>
              </a:rPr>
              <a:t> </a:t>
            </a:r>
            <a:r>
              <a:rPr sz="3000" b="1" i="1" spc="-5" smtClean="0">
                <a:latin typeface="Times New Roman"/>
                <a:cs typeface="Times New Roman"/>
              </a:rPr>
              <a:t>f</a:t>
            </a:r>
            <a:r>
              <a:rPr sz="3000" b="1" i="1" spc="-7" baseline="-20833" smtClean="0">
                <a:latin typeface="Times New Roman"/>
                <a:cs typeface="Times New Roman"/>
              </a:rPr>
              <a:t>y</a:t>
            </a:r>
            <a:endParaRPr lang="en-US" sz="3000" b="1" i="1" spc="-7" baseline="-20833" dirty="0" smtClean="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720"/>
              </a:spcBef>
              <a:tabLst>
                <a:tab pos="1292225" algn="l"/>
              </a:tabLst>
            </a:pPr>
            <a:r>
              <a:rPr lang="en-US" sz="3000" b="1" spc="-7" baseline="-20833" dirty="0" smtClean="0">
                <a:latin typeface="Times New Roman" pitchFamily="18" charset="0"/>
                <a:cs typeface="Times New Roman" pitchFamily="18" charset="0"/>
              </a:rPr>
              <a:t>        =</a:t>
            </a:r>
            <a:r>
              <a:rPr lang="en-US" sz="3000" b="1" spc="-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-7" dirty="0" smtClean="0">
                <a:latin typeface="Times New Roman" pitchFamily="18" charset="0"/>
                <a:cs typeface="Times New Roman" pitchFamily="18" charset="0"/>
              </a:rPr>
              <a:t>211.99 mm</a:t>
            </a:r>
            <a:r>
              <a:rPr lang="en-US" sz="4400" spc="-5" baseline="25525" dirty="0" smtClean="0">
                <a:latin typeface="Times New Roman"/>
                <a:cs typeface="Times New Roman"/>
              </a:rPr>
              <a:t>2</a:t>
            </a:r>
            <a:endParaRPr sz="4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685925" algn="l"/>
                <a:tab pos="3357879" algn="l"/>
                <a:tab pos="4246880" algn="l"/>
                <a:tab pos="4731385" algn="l"/>
                <a:tab pos="5620385" algn="l"/>
                <a:tab pos="6171565" algn="l"/>
                <a:tab pos="6826884" algn="l"/>
              </a:tabLst>
            </a:pP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Calculate	ma</a:t>
            </a:r>
            <a:r>
              <a:rPr sz="3000" b="1" i="1" spc="5" dirty="0">
                <a:solidFill>
                  <a:srgbClr val="00B050"/>
                </a:solidFill>
                <a:latin typeface="Times New Roman"/>
                <a:cs typeface="Times New Roman"/>
              </a:rPr>
              <a:t>x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imum	area	</a:t>
            </a:r>
            <a:r>
              <a:rPr sz="30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o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f	s</a:t>
            </a:r>
            <a:r>
              <a:rPr sz="30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t</a:t>
            </a:r>
            <a:r>
              <a:rPr sz="3000" b="1" i="1" spc="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el	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b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y	the	area 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relation</a:t>
            </a:r>
            <a:r>
              <a:rPr sz="3000" i="1" spc="-5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i="1" spc="-5" dirty="0">
                <a:latin typeface="Times New Roman"/>
                <a:cs typeface="Times New Roman"/>
              </a:rPr>
              <a:t>Maximum area of steel </a:t>
            </a:r>
            <a:r>
              <a:rPr sz="3000" i="1">
                <a:latin typeface="Times New Roman"/>
                <a:cs typeface="Times New Roman"/>
              </a:rPr>
              <a:t>=</a:t>
            </a:r>
            <a:r>
              <a:rPr sz="3000" i="1" spc="40">
                <a:latin typeface="Times New Roman"/>
                <a:cs typeface="Times New Roman"/>
              </a:rPr>
              <a:t> </a:t>
            </a:r>
            <a:r>
              <a:rPr sz="3000" i="1" smtClean="0">
                <a:latin typeface="Times New Roman"/>
                <a:cs typeface="Times New Roman"/>
              </a:rPr>
              <a:t>0.04bD</a:t>
            </a:r>
            <a:r>
              <a:rPr lang="en-US" sz="3000" i="1" dirty="0" smtClean="0">
                <a:latin typeface="Times New Roman"/>
                <a:cs typeface="Times New Roman"/>
              </a:rPr>
              <a:t> =4140 mm</a:t>
            </a:r>
            <a:r>
              <a:rPr lang="en-US" sz="3200" spc="-5" baseline="25525" dirty="0" smtClean="0">
                <a:latin typeface="Times New Roman"/>
                <a:cs typeface="Times New Roman"/>
              </a:rPr>
              <a:t>2</a:t>
            </a:r>
            <a:endParaRPr sz="3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720"/>
              </a:spcBef>
              <a:tabLst>
                <a:tab pos="4064000" algn="l"/>
              </a:tabLst>
            </a:pP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Check that the </a:t>
            </a:r>
            <a:r>
              <a:rPr sz="3000" b="1" i="1" spc="1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actual</a:t>
            </a:r>
            <a:r>
              <a:rPr sz="3000" b="1" i="1" spc="2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A</a:t>
            </a:r>
            <a:r>
              <a:rPr sz="3000" b="1" i="1" baseline="-20833" dirty="0">
                <a:solidFill>
                  <a:srgbClr val="00B050"/>
                </a:solidFill>
                <a:latin typeface="Times New Roman"/>
                <a:cs typeface="Times New Roman"/>
              </a:rPr>
              <a:t>St	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provided is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more than 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minimum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and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less </a:t>
            </a:r>
            <a:r>
              <a:rPr sz="3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than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maximum</a:t>
            </a:r>
            <a:r>
              <a:rPr sz="3000" b="1" i="1" spc="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0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requirements</a:t>
            </a:r>
            <a:r>
              <a:rPr sz="3000" i="1" spc="-5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7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1"/>
          <p:cNvSpPr txBox="1"/>
          <p:nvPr/>
        </p:nvSpPr>
        <p:spPr>
          <a:xfrm>
            <a:off x="459740" y="385318"/>
            <a:ext cx="8144509" cy="753026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r>
              <a:rPr sz="3000" b="1" i="1" smtClean="0">
                <a:solidFill>
                  <a:srgbClr val="00B050"/>
                </a:solidFill>
                <a:latin typeface="Times New Roman"/>
                <a:cs typeface="Times New Roman"/>
              </a:rPr>
              <a:t>Check </a:t>
            </a:r>
            <a:r>
              <a:rPr sz="3000" b="1" i="1" spc="-5" smtClean="0">
                <a:solidFill>
                  <a:srgbClr val="00B050"/>
                </a:solidFill>
                <a:latin typeface="Times New Roman"/>
                <a:cs typeface="Times New Roman"/>
              </a:rPr>
              <a:t>for shear </a:t>
            </a:r>
            <a:r>
              <a:rPr sz="3000" b="1" i="1" smtClean="0">
                <a:solidFill>
                  <a:srgbClr val="00B050"/>
                </a:solidFill>
                <a:latin typeface="Times New Roman"/>
                <a:cs typeface="Times New Roman"/>
              </a:rPr>
              <a:t>and design </a:t>
            </a:r>
            <a:r>
              <a:rPr sz="3000" b="1" i="1" spc="-5" smtClean="0">
                <a:solidFill>
                  <a:srgbClr val="00B050"/>
                </a:solidFill>
                <a:latin typeface="Times New Roman"/>
                <a:cs typeface="Times New Roman"/>
              </a:rPr>
              <a:t>shear</a:t>
            </a:r>
            <a:r>
              <a:rPr sz="3000" b="1" i="1" spc="25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000" b="1" i="1" spc="-5" smtClean="0">
                <a:solidFill>
                  <a:srgbClr val="00B050"/>
                </a:solidFill>
                <a:latin typeface="Times New Roman"/>
                <a:cs typeface="Times New Roman"/>
              </a:rPr>
              <a:t>reinforcement</a:t>
            </a:r>
            <a:r>
              <a:rPr sz="3000" i="1" spc="-5" smtClean="0">
                <a:latin typeface="Times New Roman"/>
                <a:cs typeface="Times New Roman"/>
              </a:rPr>
              <a:t>.</a:t>
            </a:r>
            <a:endParaRPr lang="en-US" sz="3000" i="1" spc="-5" dirty="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i="1" spc="-5" dirty="0" smtClean="0">
                <a:latin typeface="Times New Roman"/>
                <a:cs typeface="Times New Roman"/>
              </a:rPr>
              <a:t>From page 83 cl. B-5.1 IS 456-2000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i="1" spc="-5" dirty="0" smtClean="0">
                <a:latin typeface="Times New Roman"/>
                <a:cs typeface="Times New Roman"/>
              </a:rPr>
              <a:t>     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i="1" spc="-5" dirty="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i="1" spc="-5" dirty="0" smtClean="0">
                <a:latin typeface="Times New Roman"/>
                <a:cs typeface="Times New Roman"/>
              </a:rPr>
              <a:t>                      = 12.88 </a:t>
            </a:r>
            <a:r>
              <a:rPr lang="en-US" sz="3000" spc="-5" dirty="0" smtClean="0">
                <a:latin typeface="Times New Roman"/>
                <a:cs typeface="Times New Roman"/>
              </a:rPr>
              <a:t>x 10</a:t>
            </a:r>
            <a:r>
              <a:rPr lang="en-US" sz="2800" spc="-5" baseline="25525" dirty="0" smtClean="0">
                <a:latin typeface="Times New Roman"/>
                <a:cs typeface="Times New Roman"/>
              </a:rPr>
              <a:t>3</a:t>
            </a:r>
            <a:r>
              <a:rPr lang="en-US" sz="2800" spc="-5" dirty="0" smtClean="0">
                <a:latin typeface="Times New Roman"/>
                <a:cs typeface="Times New Roman"/>
              </a:rPr>
              <a:t>  / 230 x 450 =0.12 </a:t>
            </a:r>
            <a:r>
              <a:rPr lang="en-US" sz="2800" spc="-5" dirty="0" err="1" smtClean="0">
                <a:latin typeface="Times New Roman"/>
                <a:cs typeface="Times New Roman"/>
              </a:rPr>
              <a:t>Mpa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spc="-5" dirty="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 100 Asp / </a:t>
            </a:r>
            <a:r>
              <a:rPr lang="en-US" sz="3000" spc="-5" dirty="0" err="1" smtClean="0">
                <a:latin typeface="Times New Roman"/>
                <a:cs typeface="Times New Roman"/>
              </a:rPr>
              <a:t>bd</a:t>
            </a:r>
            <a:r>
              <a:rPr lang="en-US" sz="3000" spc="-5" dirty="0" smtClean="0">
                <a:latin typeface="Times New Roman"/>
                <a:cs typeface="Times New Roman"/>
              </a:rPr>
              <a:t> =0.15 </a:t>
            </a:r>
            <a:r>
              <a:rPr lang="en-US" sz="3000" spc="-5" dirty="0" err="1" smtClean="0">
                <a:latin typeface="Times New Roman"/>
                <a:cs typeface="Times New Roman"/>
              </a:rPr>
              <a:t>Mpa</a:t>
            </a:r>
            <a:endParaRPr lang="en-US" sz="3000" spc="-5" dirty="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Hence no shear design required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Check for spacing as per </a:t>
            </a:r>
            <a:r>
              <a:rPr lang="en-US" sz="3000" spc="-5" dirty="0" err="1" smtClean="0">
                <a:latin typeface="Times New Roman"/>
                <a:cs typeface="Times New Roman"/>
              </a:rPr>
              <a:t>cl</a:t>
            </a:r>
            <a:r>
              <a:rPr lang="en-US" sz="3000" spc="-5" dirty="0" smtClean="0">
                <a:latin typeface="Times New Roman"/>
                <a:cs typeface="Times New Roman"/>
              </a:rPr>
              <a:t> 26.5.1.6 pg 48 </a:t>
            </a:r>
            <a:r>
              <a:rPr lang="en-US" sz="2500" spc="-5" dirty="0" smtClean="0">
                <a:latin typeface="Times New Roman"/>
                <a:cs typeface="Times New Roman"/>
              </a:rPr>
              <a:t>IS 456-2000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2500" spc="-5" dirty="0" smtClean="0">
                <a:latin typeface="Times New Roman"/>
                <a:cs typeface="Times New Roman"/>
              </a:rPr>
              <a:t> </a:t>
            </a:r>
            <a:r>
              <a:rPr lang="en-US" sz="2500" spc="-5" dirty="0" err="1" smtClean="0">
                <a:latin typeface="Times New Roman"/>
                <a:cs typeface="Times New Roman"/>
              </a:rPr>
              <a:t>Sv</a:t>
            </a:r>
            <a:r>
              <a:rPr lang="en-US" sz="2500" spc="-5" dirty="0" smtClean="0">
                <a:latin typeface="Times New Roman"/>
                <a:cs typeface="Times New Roman"/>
              </a:rPr>
              <a:t> = 394.53mm or 0.75d=337.5mm or 300 mm hence provide 300 mm 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sz="3000" smtClean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Times New Roman"/>
              <a:buAutoNum type="arabicPeriod" startAt="10"/>
              <a:tabLst>
                <a:tab pos="584835" algn="l"/>
              </a:tabLst>
            </a:pPr>
            <a:endParaRPr sz="30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43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143000"/>
            <a:ext cx="7892603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lang="en-US" sz="3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Check </a:t>
            </a:r>
            <a:r>
              <a:rPr lang="en-US" sz="3000" b="1" i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for Development length as per pg no 42 </a:t>
            </a:r>
            <a:r>
              <a:rPr lang="en-US" sz="3000" b="1" i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cl</a:t>
            </a:r>
            <a:r>
              <a:rPr lang="en-US" sz="3000" b="1" i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26.2 and 26.2.3.3 pg 44 IS 456-2000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Ld &lt; M1/V + Lo</a:t>
            </a: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</a:pPr>
            <a:r>
              <a:rPr lang="en-US" sz="3000" spc="-5" dirty="0" smtClean="0">
                <a:latin typeface="Times New Roman"/>
                <a:cs typeface="Times New Roman"/>
              </a:rPr>
              <a:t>                 = 10 x230 / (4 x 1.9) </a:t>
            </a: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</a:pPr>
            <a:r>
              <a:rPr lang="en-US" sz="3000" spc="-5" dirty="0" smtClean="0">
                <a:latin typeface="Times New Roman"/>
                <a:cs typeface="Times New Roman"/>
              </a:rPr>
              <a:t>                 = 302.63 mm</a:t>
            </a: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endParaRPr lang="en-US" sz="30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sz="3000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736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606551"/>
            <a:ext cx="1117092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9680" y="606551"/>
            <a:ext cx="1094232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8527" y="606551"/>
            <a:ext cx="819912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1532" y="606551"/>
            <a:ext cx="1517904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2528" y="606551"/>
            <a:ext cx="755903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5511" y="606551"/>
            <a:ext cx="629412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764540" y="705358"/>
            <a:ext cx="33293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3000" i="1" kern="0" spc="-5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aim of design</a:t>
            </a:r>
            <a:r>
              <a:rPr lang="en-IN" sz="3000" i="1" kern="0" spc="1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IN" sz="3000" i="1" kern="0" spc="-1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is:</a:t>
            </a:r>
            <a:endParaRPr lang="en-IN" sz="3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604" y="1918716"/>
            <a:ext cx="481583" cy="490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851" y="1703832"/>
            <a:ext cx="905256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827" y="1703832"/>
            <a:ext cx="1496568" cy="845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2116" y="1703832"/>
            <a:ext cx="967740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4576" y="1703832"/>
            <a:ext cx="1074420" cy="845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3715" y="1703832"/>
            <a:ext cx="2470404" cy="845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8840" y="1703832"/>
            <a:ext cx="798576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2135" y="1703832"/>
            <a:ext cx="967739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54595" y="1703832"/>
            <a:ext cx="1728216" cy="845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495" y="2161032"/>
            <a:ext cx="1074420" cy="845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5483" y="2161032"/>
            <a:ext cx="967740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7839" y="2161032"/>
            <a:ext cx="1645919" cy="8458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6851" y="2161032"/>
            <a:ext cx="798576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8520" y="2161032"/>
            <a:ext cx="2638044" cy="8458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4228" y="2161032"/>
            <a:ext cx="1813560" cy="845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4868" y="2161032"/>
            <a:ext cx="598931" cy="8458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604" y="3473196"/>
            <a:ext cx="481583" cy="490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851" y="3258311"/>
            <a:ext cx="905256" cy="845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8175" y="3258311"/>
            <a:ext cx="1371600" cy="84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1844" y="3258311"/>
            <a:ext cx="1731263" cy="845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5176" y="3258311"/>
            <a:ext cx="967739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4984" y="3258311"/>
            <a:ext cx="1731264" cy="8458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8315" y="3258311"/>
            <a:ext cx="1584960" cy="8458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05343" y="3258311"/>
            <a:ext cx="1077468" cy="8458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9495" y="3715511"/>
            <a:ext cx="1729739" cy="845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47672" y="3715511"/>
            <a:ext cx="1391412" cy="845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17520" y="3715511"/>
            <a:ext cx="1075944" cy="8458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1900" y="3715511"/>
            <a:ext cx="2493264" cy="845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3600" y="3715511"/>
            <a:ext cx="1519427" cy="8458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41464" y="3715511"/>
            <a:ext cx="967740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9164" y="3715511"/>
            <a:ext cx="993648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495" y="4172711"/>
            <a:ext cx="1158240" cy="845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2352" y="4172711"/>
            <a:ext cx="798576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4020" y="4172711"/>
            <a:ext cx="967740" cy="845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46376" y="4172711"/>
            <a:ext cx="1876044" cy="845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9500" y="4172711"/>
            <a:ext cx="598931" cy="845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4540" y="1803019"/>
            <a:ext cx="77679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56666"/>
              <a:buFont typeface="Wingdings"/>
              <a:buChar char=""/>
              <a:tabLst>
                <a:tab pos="194945" algn="l"/>
              </a:tabLst>
            </a:pPr>
            <a:r>
              <a:rPr sz="3000" i="1" spc="-5" dirty="0">
                <a:latin typeface="Times New Roman"/>
                <a:cs typeface="Times New Roman"/>
              </a:rPr>
              <a:t>To </a:t>
            </a:r>
            <a:r>
              <a:rPr sz="3000" i="1" dirty="0">
                <a:latin typeface="Times New Roman"/>
                <a:cs typeface="Times New Roman"/>
              </a:rPr>
              <a:t>decide the </a:t>
            </a:r>
            <a:r>
              <a:rPr sz="3000" i="1" spc="-5" dirty="0">
                <a:latin typeface="Times New Roman"/>
                <a:cs typeface="Times New Roman"/>
              </a:rPr>
              <a:t>size </a:t>
            </a:r>
            <a:r>
              <a:rPr sz="3000" i="1" dirty="0">
                <a:latin typeface="Times New Roman"/>
                <a:cs typeface="Times New Roman"/>
              </a:rPr>
              <a:t>(dimensions) of the </a:t>
            </a:r>
            <a:r>
              <a:rPr sz="3000" i="1" spc="-5" dirty="0">
                <a:latin typeface="Times New Roman"/>
                <a:cs typeface="Times New Roman"/>
              </a:rPr>
              <a:t>member  </a:t>
            </a:r>
            <a:r>
              <a:rPr sz="3000" i="1" dirty="0">
                <a:latin typeface="Times New Roman"/>
                <a:cs typeface="Times New Roman"/>
              </a:rPr>
              <a:t>and the amount of </a:t>
            </a:r>
            <a:r>
              <a:rPr sz="3000" i="1" spc="-5" dirty="0">
                <a:latin typeface="Times New Roman"/>
                <a:cs typeface="Times New Roman"/>
              </a:rPr>
              <a:t>reinforcement</a:t>
            </a:r>
            <a:r>
              <a:rPr sz="3000" i="1" spc="40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Times New Roman"/>
                <a:cs typeface="Times New Roman"/>
              </a:rPr>
              <a:t>required.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/>
              <a:buChar char=""/>
            </a:pPr>
            <a:endParaRPr sz="43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56666"/>
              <a:buFont typeface="Wingdings"/>
              <a:buChar char=""/>
              <a:tabLst>
                <a:tab pos="194945" algn="l"/>
              </a:tabLst>
            </a:pPr>
            <a:r>
              <a:rPr sz="3000" i="1" spc="-5" dirty="0">
                <a:latin typeface="Times New Roman"/>
                <a:cs typeface="Times New Roman"/>
              </a:rPr>
              <a:t>To </a:t>
            </a:r>
            <a:r>
              <a:rPr sz="3000" i="1" dirty="0">
                <a:latin typeface="Times New Roman"/>
                <a:cs typeface="Times New Roman"/>
              </a:rPr>
              <a:t>check whether the adopted section</a:t>
            </a:r>
            <a:r>
              <a:rPr sz="3000" i="1" spc="67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will  </a:t>
            </a:r>
            <a:r>
              <a:rPr sz="3000" i="1" spc="-5" dirty="0">
                <a:latin typeface="Times New Roman"/>
                <a:cs typeface="Times New Roman"/>
              </a:rPr>
              <a:t>perform safely </a:t>
            </a:r>
            <a:r>
              <a:rPr sz="3000" i="1" dirty="0">
                <a:latin typeface="Times New Roman"/>
                <a:cs typeface="Times New Roman"/>
              </a:rPr>
              <a:t>and </a:t>
            </a:r>
            <a:r>
              <a:rPr sz="3000" i="1" spc="-5" dirty="0">
                <a:latin typeface="Times New Roman"/>
                <a:cs typeface="Times New Roman"/>
              </a:rPr>
              <a:t>satisfactorily </a:t>
            </a:r>
            <a:r>
              <a:rPr sz="3000" i="1" dirty="0">
                <a:latin typeface="Times New Roman"/>
                <a:cs typeface="Times New Roman"/>
              </a:rPr>
              <a:t>during the life  time of the</a:t>
            </a:r>
            <a:r>
              <a:rPr sz="3000" i="1" spc="15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Times New Roman"/>
                <a:cs typeface="Times New Roman"/>
              </a:rPr>
              <a:t>structure.</a:t>
            </a:r>
            <a:endParaRPr sz="3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2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2578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=  230/ 12.88 x 10000  + 450  = 450.02 mm</a:t>
            </a:r>
          </a:p>
          <a:p>
            <a:r>
              <a:rPr lang="en-US" sz="2500" dirty="0" smtClean="0"/>
              <a:t>Hence safe in development length Ld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5801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09600"/>
            <a:ext cx="73152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12 </a:t>
            </a:r>
            <a:r>
              <a:rPr lang="en-US" sz="3000" b="1" i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Check for deflection </a:t>
            </a:r>
          </a:p>
          <a:p>
            <a:pPr marL="584200" indent="-571500" algn="ctr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tabLst>
                <a:tab pos="584835" algn="l"/>
              </a:tabLst>
            </a:pPr>
            <a:r>
              <a:rPr lang="en-US" sz="3000" b="1" i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   </a:t>
            </a: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l/d &lt; B.V </a:t>
            </a:r>
            <a:r>
              <a:rPr lang="en-US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MF1 </a:t>
            </a:r>
            <a:r>
              <a:rPr lang="en-US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MF2</a:t>
            </a:r>
            <a:r>
              <a:rPr lang="en-US" sz="3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3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MF3</a:t>
            </a:r>
          </a:p>
        </p:txBody>
      </p:sp>
    </p:spTree>
    <p:extLst>
      <p:ext uri="{BB962C8B-B14F-4D97-AF65-F5344CB8AC3E}">
        <p14:creationId xmlns:p14="http://schemas.microsoft.com/office/powerpoint/2010/main" xmlns="" val="9998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895600"/>
            <a:ext cx="482215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en-US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281749"/>
              </p:ext>
            </p:extLst>
          </p:nvPr>
        </p:nvGraphicFramePr>
        <p:xfrm>
          <a:off x="685800" y="1066800"/>
          <a:ext cx="77724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C1  BATCH  DATA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A           1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to 6               M20       Fe 415          LL = 4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Effective L = 4.0 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B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          7 to 12             M25        Fe 415          LL = 2.5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Effective L = 3.5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C           13 to 18 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415          LL = 2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Effective L = 4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D           19  to 24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500          LL = 5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Effective L = 4.5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E            25 to 30 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415          LL = 6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Effective L = 5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F             31 to 36          M25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415          MR = 4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Effective L =4.3 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85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9963347"/>
              </p:ext>
            </p:extLst>
          </p:nvPr>
        </p:nvGraphicFramePr>
        <p:xfrm>
          <a:off x="685800" y="1371600"/>
          <a:ext cx="7696200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89788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C2  BATCH  DATA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1980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A  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38 to 58            M20       Fe 415          LL = 2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      Effective L =4.3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749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B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           40 to 65            M25        Fe 415         LL = 2.3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 Effective L = 5 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749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C   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37 to 46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415          LL = 2.5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 Effective L = 4.5 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749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 Narrow" pitchFamily="34" charset="0"/>
                        </a:rPr>
                        <a:t>D   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48 to 55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500           LL = 5.6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 Effective L = 4 m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1980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E    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 60 to 71</a:t>
                      </a:r>
                      <a:r>
                        <a:rPr lang="en-US" dirty="0" smtClean="0">
                          <a:latin typeface="Arial Narrow" pitchFamily="34" charset="0"/>
                        </a:rPr>
                        <a:t>           M20        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Fe 415          LL = 6.2 </a:t>
                      </a:r>
                      <a:r>
                        <a:rPr lang="en-US" baseline="0" dirty="0" err="1" smtClean="0">
                          <a:latin typeface="Arial Narrow" pitchFamily="34" charset="0"/>
                        </a:rPr>
                        <a:t>kN</a:t>
                      </a:r>
                      <a:r>
                        <a:rPr lang="en-US" baseline="0" dirty="0" smtClean="0">
                          <a:latin typeface="Arial Narrow" pitchFamily="34" charset="0"/>
                        </a:rPr>
                        <a:t>/m2         Effective L = 3.5 m</a:t>
                      </a:r>
                      <a:endParaRPr lang="en-US" dirty="0" smtClean="0">
                        <a:latin typeface="Arial Narrow" pitchFamily="34" charset="0"/>
                      </a:endParaRPr>
                    </a:p>
                    <a:p>
                      <a:pPr algn="l"/>
                      <a:endParaRPr lang="en-US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9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" y="298704"/>
            <a:ext cx="234086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0235" y="298704"/>
            <a:ext cx="105308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4511" y="298704"/>
            <a:ext cx="1708404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4108" y="298704"/>
            <a:ext cx="871727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5503" y="298704"/>
            <a:ext cx="1616963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3659" y="298704"/>
            <a:ext cx="2452116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" y="786383"/>
            <a:ext cx="152857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3935" y="786383"/>
            <a:ext cx="963168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4288" y="786383"/>
            <a:ext cx="2093976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786383"/>
            <a:ext cx="1574291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3876" y="786383"/>
            <a:ext cx="1889760" cy="899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>
              <a:lnSpc>
                <a:spcPct val="100000"/>
              </a:lnSpc>
              <a:spcBef>
                <a:spcPts val="105"/>
              </a:spcBef>
              <a:tabLst>
                <a:tab pos="2366645" algn="l"/>
                <a:tab pos="3050540" algn="l"/>
                <a:tab pos="4390390" algn="l"/>
                <a:tab pos="4892040" algn="l"/>
                <a:tab pos="6140450" algn="l"/>
              </a:tabLst>
            </a:pPr>
            <a:r>
              <a:rPr dirty="0"/>
              <a:t>Proced</a:t>
            </a:r>
            <a:r>
              <a:rPr spc="-15" dirty="0"/>
              <a:t>u</a:t>
            </a:r>
            <a:r>
              <a:rPr dirty="0"/>
              <a:t>re	</a:t>
            </a:r>
            <a:r>
              <a:rPr spc="-10" dirty="0"/>
              <a:t>f</a:t>
            </a:r>
            <a:r>
              <a:rPr dirty="0"/>
              <a:t>or	Design	</a:t>
            </a:r>
            <a:r>
              <a:rPr spc="-10" dirty="0"/>
              <a:t>o</a:t>
            </a:r>
            <a:r>
              <a:rPr dirty="0"/>
              <a:t>f	Si</a:t>
            </a:r>
            <a:r>
              <a:rPr spc="-15" dirty="0"/>
              <a:t>n</a:t>
            </a:r>
            <a:r>
              <a:rPr dirty="0"/>
              <a:t>gly	Rei</a:t>
            </a:r>
            <a:r>
              <a:rPr spc="-15" dirty="0"/>
              <a:t>n</a:t>
            </a:r>
            <a:r>
              <a:rPr spc="-10" dirty="0"/>
              <a:t>f</a:t>
            </a:r>
            <a:r>
              <a:rPr dirty="0"/>
              <a:t>o</a:t>
            </a:r>
            <a:r>
              <a:rPr spc="5" dirty="0"/>
              <a:t>r</a:t>
            </a:r>
            <a:r>
              <a:rPr dirty="0"/>
              <a:t>ced  Beam </a:t>
            </a:r>
            <a:r>
              <a:rPr spc="-5" dirty="0"/>
              <a:t>by </a:t>
            </a:r>
            <a:r>
              <a:rPr dirty="0"/>
              <a:t>Working Stress</a:t>
            </a:r>
            <a:r>
              <a:rPr spc="-50" dirty="0"/>
              <a:t> </a:t>
            </a:r>
            <a:r>
              <a:rPr dirty="0"/>
              <a:t>Method</a:t>
            </a:r>
          </a:p>
        </p:txBody>
      </p:sp>
      <p:sp>
        <p:nvSpPr>
          <p:cNvPr id="14" name="object 14"/>
          <p:cNvSpPr/>
          <p:nvPr/>
        </p:nvSpPr>
        <p:spPr>
          <a:xfrm>
            <a:off x="691895" y="1368552"/>
            <a:ext cx="1434084" cy="845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9072" y="1368552"/>
            <a:ext cx="608076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419" y="1891283"/>
            <a:ext cx="858012" cy="8427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9096" y="1891283"/>
            <a:ext cx="1261872" cy="8427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5583" y="1891283"/>
            <a:ext cx="816863" cy="8427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8588" y="1891283"/>
            <a:ext cx="964691" cy="8427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0944" y="1891283"/>
            <a:ext cx="1324356" cy="8427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2964" y="1891283"/>
            <a:ext cx="626363" cy="8427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9455" y="1929383"/>
            <a:ext cx="583691" cy="8427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3276" y="1891283"/>
            <a:ext cx="626363" cy="8427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895" y="2465832"/>
            <a:ext cx="966216" cy="845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252" y="2465832"/>
            <a:ext cx="1434084" cy="8458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1427" y="2465832"/>
            <a:ext cx="883919" cy="8458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6916" y="2465832"/>
            <a:ext cx="967740" cy="8458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9271" y="2465832"/>
            <a:ext cx="1327403" cy="8458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895" y="3014472"/>
            <a:ext cx="2510028" cy="8458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9004" y="3014472"/>
            <a:ext cx="629412" cy="845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5495" y="3014472"/>
            <a:ext cx="1435608" cy="8458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60291" y="3014472"/>
            <a:ext cx="819912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3296" y="3014472"/>
            <a:ext cx="1877568" cy="845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7003" y="3014472"/>
            <a:ext cx="1053083" cy="845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3179" y="3014472"/>
            <a:ext cx="1158240" cy="8458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44511" y="3014472"/>
            <a:ext cx="819911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7516" y="3014472"/>
            <a:ext cx="1199387" cy="8458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3983" y="3014472"/>
            <a:ext cx="598931" cy="845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8659" y="3566159"/>
            <a:ext cx="647700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6967" y="3566159"/>
            <a:ext cx="557784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8803" y="3566159"/>
            <a:ext cx="1808988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1844" y="3566159"/>
            <a:ext cx="1399032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4928" y="3566159"/>
            <a:ext cx="1792224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59679" y="3566159"/>
            <a:ext cx="885444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99176" y="3566159"/>
            <a:ext cx="903731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8484" y="3566159"/>
            <a:ext cx="1258823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2883" y="3566159"/>
            <a:ext cx="1769364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8659" y="3992879"/>
            <a:ext cx="854963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2624" y="3992879"/>
            <a:ext cx="568451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70075" y="3992879"/>
            <a:ext cx="982980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2055" y="3992879"/>
            <a:ext cx="824483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97351" y="4504944"/>
            <a:ext cx="647700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64052" y="4504944"/>
            <a:ext cx="669036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53611" y="4504944"/>
            <a:ext cx="743712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9371" y="4504944"/>
            <a:ext cx="661415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3023" y="4742688"/>
            <a:ext cx="656844" cy="542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28971" y="4504944"/>
            <a:ext cx="568451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04815" y="4504944"/>
            <a:ext cx="743712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9052" y="4504944"/>
            <a:ext cx="661415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32703" y="4742688"/>
            <a:ext cx="656844" cy="5425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78652" y="4504944"/>
            <a:ext cx="669035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68211" y="4504944"/>
            <a:ext cx="661415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31864" y="4742688"/>
            <a:ext cx="486155" cy="54254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659" y="5017008"/>
            <a:ext cx="1336548" cy="78943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65732" y="5017008"/>
            <a:ext cx="647700" cy="78943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2432" y="5017008"/>
            <a:ext cx="707136" cy="789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58567" y="5017008"/>
            <a:ext cx="1988820" cy="78943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64864" y="5017008"/>
            <a:ext cx="766572" cy="7894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50435" y="5017008"/>
            <a:ext cx="1260348" cy="78943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28259" y="5017008"/>
            <a:ext cx="766572" cy="7894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13832" y="5017008"/>
            <a:ext cx="1534667" cy="7894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67500" y="5017008"/>
            <a:ext cx="1141476" cy="7894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610"/>
              </a:spcBef>
            </a:pPr>
            <a:r>
              <a:rPr dirty="0"/>
              <a:t>Given</a:t>
            </a:r>
            <a:r>
              <a:rPr spc="-5" dirty="0"/>
              <a:t> </a:t>
            </a:r>
            <a:r>
              <a:rPr dirty="0"/>
              <a:t>:</a:t>
            </a:r>
          </a:p>
          <a:p>
            <a:pPr marL="848994" indent="-455295">
              <a:lnSpc>
                <a:spcPct val="100000"/>
              </a:lnSpc>
              <a:spcBef>
                <a:spcPts val="505"/>
              </a:spcBef>
              <a:buAutoNum type="romanLcParenBoth"/>
              <a:tabLst>
                <a:tab pos="850265" algn="l"/>
              </a:tabLst>
            </a:pPr>
            <a:r>
              <a:rPr dirty="0"/>
              <a:t>Span of the beam</a:t>
            </a:r>
            <a:r>
              <a:rPr spc="-80" dirty="0"/>
              <a:t> </a:t>
            </a:r>
            <a:r>
              <a:rPr dirty="0"/>
              <a:t>(</a:t>
            </a:r>
            <a:r>
              <a:rPr b="1" dirty="0">
                <a:latin typeface="Freestyle Script"/>
                <a:cs typeface="Freestyle Script"/>
              </a:rPr>
              <a:t>l</a:t>
            </a:r>
            <a:r>
              <a:rPr dirty="0"/>
              <a:t>)</a:t>
            </a:r>
          </a:p>
          <a:p>
            <a:pPr marL="955675" indent="-561975">
              <a:lnSpc>
                <a:spcPct val="100000"/>
              </a:lnSpc>
              <a:spcBef>
                <a:spcPts val="935"/>
              </a:spcBef>
              <a:buAutoNum type="romanLcParenBoth"/>
              <a:tabLst>
                <a:tab pos="956944" algn="l"/>
              </a:tabLst>
            </a:pPr>
            <a:r>
              <a:rPr dirty="0"/>
              <a:t>Loads on the</a:t>
            </a:r>
            <a:r>
              <a:rPr spc="-100" dirty="0"/>
              <a:t> </a:t>
            </a:r>
            <a:r>
              <a:rPr dirty="0"/>
              <a:t>beam</a:t>
            </a:r>
          </a:p>
          <a:p>
            <a:pPr marL="963294" indent="-569595">
              <a:lnSpc>
                <a:spcPct val="100000"/>
              </a:lnSpc>
              <a:spcBef>
                <a:spcPts val="720"/>
              </a:spcBef>
              <a:buAutoNum type="romanLcParenBoth"/>
              <a:tabLst>
                <a:tab pos="964565" algn="l"/>
              </a:tabLst>
            </a:pPr>
            <a:r>
              <a:rPr spc="-5" dirty="0"/>
              <a:t>Materials-Grade </a:t>
            </a:r>
            <a:r>
              <a:rPr dirty="0"/>
              <a:t>of </a:t>
            </a:r>
            <a:r>
              <a:rPr spc="-5" dirty="0"/>
              <a:t>Concrete </a:t>
            </a:r>
            <a:r>
              <a:rPr dirty="0"/>
              <a:t>and </a:t>
            </a:r>
            <a:r>
              <a:rPr spc="-5" dirty="0"/>
              <a:t>type of</a:t>
            </a:r>
            <a:r>
              <a:rPr spc="145" dirty="0"/>
              <a:t> </a:t>
            </a:r>
            <a:r>
              <a:rPr spc="-5" dirty="0"/>
              <a:t>steel.</a:t>
            </a:r>
          </a:p>
          <a:p>
            <a:pPr marL="393700" marR="5080">
              <a:lnSpc>
                <a:spcPct val="100000"/>
              </a:lnSpc>
              <a:spcBef>
                <a:spcPts val="68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1. </a:t>
            </a:r>
            <a:r>
              <a:rPr sz="2800" spc="-5" dirty="0"/>
              <a:t>Calculate design constants </a:t>
            </a:r>
            <a:r>
              <a:rPr sz="2800" dirty="0"/>
              <a:t>for the </a:t>
            </a:r>
            <a:r>
              <a:rPr sz="2800" spc="-5" dirty="0"/>
              <a:t>given materials  </a:t>
            </a:r>
            <a:r>
              <a:rPr sz="2800" dirty="0"/>
              <a:t>(k, </a:t>
            </a:r>
            <a:r>
              <a:rPr sz="2800" spc="-5" dirty="0"/>
              <a:t>j and</a:t>
            </a:r>
            <a:r>
              <a:rPr sz="2800" spc="-10" dirty="0"/>
              <a:t> R)</a:t>
            </a:r>
            <a:endParaRPr sz="2800">
              <a:latin typeface="Times New Roman"/>
              <a:cs typeface="Times New Roman"/>
            </a:endParaRPr>
          </a:p>
          <a:p>
            <a:pPr marL="393700" marR="1040130" indent="2488565">
              <a:lnSpc>
                <a:spcPts val="4029"/>
              </a:lnSpc>
              <a:spcBef>
                <a:spcPts val="245"/>
              </a:spcBef>
              <a:tabLst>
                <a:tab pos="4690745" algn="l"/>
              </a:tabLst>
            </a:pPr>
            <a:r>
              <a:rPr sz="2800" spc="-5" dirty="0"/>
              <a:t>k = m</a:t>
            </a:r>
            <a:r>
              <a:rPr sz="2800" spc="25" dirty="0"/>
              <a:t> </a:t>
            </a:r>
            <a:r>
              <a:rPr sz="2800" spc="5" dirty="0"/>
              <a:t>σ</a:t>
            </a:r>
            <a:r>
              <a:rPr sz="2775" i="1" spc="7" baseline="-21021" dirty="0">
                <a:latin typeface="Times New Roman"/>
                <a:cs typeface="Times New Roman"/>
              </a:rPr>
              <a:t>cbc</a:t>
            </a:r>
            <a:r>
              <a:rPr sz="2775" i="1" spc="345" baseline="-21021" dirty="0">
                <a:latin typeface="Times New Roman"/>
                <a:cs typeface="Times New Roman"/>
              </a:rPr>
              <a:t> </a:t>
            </a:r>
            <a:r>
              <a:rPr sz="2800" spc="-5" dirty="0"/>
              <a:t>/	m </a:t>
            </a:r>
            <a:r>
              <a:rPr sz="2800" spc="5" dirty="0"/>
              <a:t>σ</a:t>
            </a:r>
            <a:r>
              <a:rPr sz="2775" i="1" spc="7" baseline="-21021" dirty="0">
                <a:latin typeface="Times New Roman"/>
                <a:cs typeface="Times New Roman"/>
              </a:rPr>
              <a:t>cbc </a:t>
            </a:r>
            <a:r>
              <a:rPr sz="2800" spc="-5" dirty="0"/>
              <a:t>+ </a:t>
            </a:r>
            <a:r>
              <a:rPr sz="2800" dirty="0"/>
              <a:t>σ</a:t>
            </a:r>
            <a:r>
              <a:rPr sz="2775" i="1" baseline="-21021" dirty="0">
                <a:latin typeface="Times New Roman"/>
                <a:cs typeface="Times New Roman"/>
              </a:rPr>
              <a:t>st  </a:t>
            </a:r>
            <a:r>
              <a:rPr sz="2800" spc="-5" dirty="0"/>
              <a:t>where k is coefficient </a:t>
            </a:r>
            <a:r>
              <a:rPr sz="2800" dirty="0"/>
              <a:t>of </a:t>
            </a:r>
            <a:r>
              <a:rPr sz="2800" spc="-5" dirty="0"/>
              <a:t>depth </a:t>
            </a:r>
            <a:r>
              <a:rPr sz="2800" dirty="0"/>
              <a:t>of </a:t>
            </a:r>
            <a:r>
              <a:rPr sz="2800" spc="-5" dirty="0"/>
              <a:t>Neutral</a:t>
            </a:r>
            <a:r>
              <a:rPr sz="2800" spc="30" dirty="0"/>
              <a:t> </a:t>
            </a:r>
            <a:r>
              <a:rPr sz="2800" spc="-5" dirty="0"/>
              <a:t>Axis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0" y="310895"/>
            <a:ext cx="568451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811" y="310895"/>
            <a:ext cx="669036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7371" y="310895"/>
            <a:ext cx="647700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679" y="310895"/>
            <a:ext cx="588263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2944" y="310895"/>
            <a:ext cx="746760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0311" y="310895"/>
            <a:ext cx="647700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59" y="822960"/>
            <a:ext cx="133654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7132" y="822960"/>
            <a:ext cx="568451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4583" y="822960"/>
            <a:ext cx="707135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0720" y="822960"/>
            <a:ext cx="198882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7015" y="822960"/>
            <a:ext cx="766572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2588" y="822960"/>
            <a:ext cx="1179576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1164" y="822960"/>
            <a:ext cx="1019556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1328" y="822960"/>
            <a:ext cx="55778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0360" y="1335024"/>
            <a:ext cx="905256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6140" y="1335024"/>
            <a:ext cx="647700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4447" y="1335024"/>
            <a:ext cx="568451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3508" y="1335024"/>
            <a:ext cx="647700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8684" y="1335024"/>
            <a:ext cx="661415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2335" y="1572767"/>
            <a:ext cx="656843" cy="542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8284" y="1335024"/>
            <a:ext cx="746760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59" y="1847088"/>
            <a:ext cx="1336548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7132" y="1847088"/>
            <a:ext cx="705612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3267" y="1847088"/>
            <a:ext cx="707136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7879" y="1847088"/>
            <a:ext cx="903732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10611" y="1847088"/>
            <a:ext cx="1676400" cy="789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2964" y="1847088"/>
            <a:ext cx="1630680" cy="789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5691" y="1847088"/>
            <a:ext cx="1298448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4747" y="1847088"/>
            <a:ext cx="557783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59" y="2359151"/>
            <a:ext cx="647700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368" y="2359151"/>
            <a:ext cx="557784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5152" y="2359151"/>
            <a:ext cx="1554480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0155" y="2359151"/>
            <a:ext cx="1932432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0064" y="2359151"/>
            <a:ext cx="746760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24300" y="2359151"/>
            <a:ext cx="1239012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3920" y="2359151"/>
            <a:ext cx="588263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759" y="2871216"/>
            <a:ext cx="647700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3460" y="2871216"/>
            <a:ext cx="708660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2644" y="2871216"/>
            <a:ext cx="1281683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4935" y="2871216"/>
            <a:ext cx="826008" cy="7894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5288" y="2871216"/>
            <a:ext cx="746760" cy="7894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9439" y="2871216"/>
            <a:ext cx="1281684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51732" y="2871216"/>
            <a:ext cx="647700" cy="7894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0059" y="3383279"/>
            <a:ext cx="1709927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08988" y="3383279"/>
            <a:ext cx="1257300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85288" y="3383279"/>
            <a:ext cx="708660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14472" y="3383279"/>
            <a:ext cx="826008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71088" y="3383279"/>
            <a:ext cx="981456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73067" y="3383279"/>
            <a:ext cx="746760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37303" y="3383279"/>
            <a:ext cx="826008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3920" y="3383279"/>
            <a:ext cx="981455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0059" y="3895344"/>
            <a:ext cx="647700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6759" y="3895344"/>
            <a:ext cx="708660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5944" y="3895344"/>
            <a:ext cx="824483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31036" y="3895344"/>
            <a:ext cx="647700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6127" y="3895344"/>
            <a:ext cx="746760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40279" y="3895344"/>
            <a:ext cx="647700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8588" y="3895344"/>
            <a:ext cx="568451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17648" y="3895344"/>
            <a:ext cx="647700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5955" y="3895344"/>
            <a:ext cx="725423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0059" y="4407408"/>
            <a:ext cx="647700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8368" y="4407408"/>
            <a:ext cx="557784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5152" y="4407408"/>
            <a:ext cx="1851660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04288" y="4407408"/>
            <a:ext cx="903732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7020" y="4407408"/>
            <a:ext cx="1650492" cy="7894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94988" y="4407408"/>
            <a:ext cx="1143000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5464" y="4407408"/>
            <a:ext cx="803148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0659" y="4407408"/>
            <a:ext cx="746760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46420" y="4407408"/>
            <a:ext cx="903731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67628" y="4407408"/>
            <a:ext cx="1239012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7247" y="4407408"/>
            <a:ext cx="557783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0059" y="4919471"/>
            <a:ext cx="647700" cy="78943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8368" y="4919471"/>
            <a:ext cx="557784" cy="7894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152" y="4919471"/>
            <a:ext cx="1851660" cy="78943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4288" y="4919471"/>
            <a:ext cx="903732" cy="7894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27020" y="4919471"/>
            <a:ext cx="963168" cy="7894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07664" y="4919471"/>
            <a:ext cx="1417319" cy="78943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42459" y="4919471"/>
            <a:ext cx="1277112" cy="7894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41620" y="4919471"/>
            <a:ext cx="1222248" cy="78943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81344" y="4919471"/>
            <a:ext cx="746759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45580" y="4919471"/>
            <a:ext cx="903731" cy="7894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68311" y="4919471"/>
            <a:ext cx="1239011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37931" y="4919471"/>
            <a:ext cx="557783" cy="78943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25067" y="5431535"/>
            <a:ext cx="1042416" cy="78943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86483" y="5431535"/>
            <a:ext cx="1437131" cy="78943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42616" y="5431535"/>
            <a:ext cx="669035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30651" y="5431535"/>
            <a:ext cx="725424" cy="78943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76600" y="5431535"/>
            <a:ext cx="647700" cy="78943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43300" y="5431535"/>
            <a:ext cx="647700" cy="78943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10000" y="5431535"/>
            <a:ext cx="647700" cy="78943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76700" y="5431535"/>
            <a:ext cx="1360931" cy="78943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55108" y="5431535"/>
            <a:ext cx="1098803" cy="78943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88340" y="316128"/>
            <a:ext cx="7473950" cy="56591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635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imes New Roman"/>
                <a:cs typeface="Times New Roman"/>
              </a:rPr>
              <a:t>j = </a:t>
            </a:r>
            <a:r>
              <a:rPr sz="2800" dirty="0">
                <a:latin typeface="Times New Roman"/>
                <a:cs typeface="Times New Roman"/>
              </a:rPr>
              <a:t>1-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k/3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where j is coefficient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lever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arm.</a:t>
            </a:r>
            <a:endParaRPr sz="2800" dirty="0">
              <a:latin typeface="Times New Roman"/>
              <a:cs typeface="Times New Roman"/>
            </a:endParaRPr>
          </a:p>
          <a:p>
            <a:pPr marL="2413635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Times New Roman"/>
                <a:cs typeface="Times New Roman"/>
              </a:rPr>
              <a:t>R= </a:t>
            </a:r>
            <a:r>
              <a:rPr sz="2800" spc="-5" dirty="0">
                <a:latin typeface="Times New Roman"/>
                <a:cs typeface="Times New Roman"/>
              </a:rPr>
              <a:t>1/2 </a:t>
            </a:r>
            <a:r>
              <a:rPr sz="2800" spc="5" dirty="0">
                <a:latin typeface="Times New Roman"/>
                <a:cs typeface="Times New Roman"/>
              </a:rPr>
              <a:t>σ</a:t>
            </a:r>
            <a:r>
              <a:rPr sz="2775" i="1" spc="7" baseline="-21021" dirty="0">
                <a:latin typeface="Times New Roman"/>
                <a:cs typeface="Times New Roman"/>
              </a:rPr>
              <a:t>cbc</a:t>
            </a:r>
            <a:r>
              <a:rPr sz="2775" i="1" spc="322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kj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where R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resisting </a:t>
            </a:r>
            <a:r>
              <a:rPr sz="2800" spc="-10" dirty="0">
                <a:latin typeface="Times New Roman"/>
                <a:cs typeface="Times New Roman"/>
              </a:rPr>
              <a:t>moment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factor.</a:t>
            </a:r>
            <a:endParaRPr sz="2800" dirty="0">
              <a:latin typeface="Times New Roman"/>
              <a:cs typeface="Times New Roman"/>
            </a:endParaRPr>
          </a:p>
          <a:p>
            <a:pPr marL="279400" marR="3119755" indent="-266700">
              <a:lnSpc>
                <a:spcPct val="120000"/>
              </a:lnSpc>
              <a:buClr>
                <a:srgbClr val="FF0000"/>
              </a:buClr>
              <a:buFont typeface="Times New Roman"/>
              <a:buAutoNum type="arabicPeriod" startAt="2"/>
              <a:tabLst>
                <a:tab pos="368300" algn="l"/>
                <a:tab pos="2218055" algn="l"/>
                <a:tab pos="267208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Assume dimension </a:t>
            </a:r>
            <a:r>
              <a:rPr sz="2800" i="1" dirty="0">
                <a:latin typeface="Times New Roman"/>
                <a:cs typeface="Times New Roman"/>
              </a:rPr>
              <a:t>of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beam:  d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=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Span/10	</a:t>
            </a:r>
            <a:r>
              <a:rPr sz="2800" i="1" spc="-5" dirty="0">
                <a:latin typeface="Times New Roman"/>
                <a:cs typeface="Times New Roman"/>
              </a:rPr>
              <a:t>to	Span/8</a:t>
            </a:r>
            <a:endParaRPr sz="2800" dirty="0">
              <a:latin typeface="Times New Roman"/>
              <a:cs typeface="Times New Roman"/>
            </a:endParaRPr>
          </a:p>
          <a:p>
            <a:pPr marL="12700" marR="2726055">
              <a:lnSpc>
                <a:spcPct val="120000"/>
              </a:lnSpc>
              <a:tabLst>
                <a:tab pos="1318895" algn="l"/>
                <a:tab pos="177292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Effective cover = 40mm </a:t>
            </a:r>
            <a:r>
              <a:rPr sz="2800" i="1" dirty="0">
                <a:latin typeface="Times New Roman"/>
                <a:cs typeface="Times New Roman"/>
              </a:rPr>
              <a:t>to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50mm  b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=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D/2	to	</a:t>
            </a:r>
            <a:r>
              <a:rPr sz="2800" i="1" dirty="0">
                <a:latin typeface="Times New Roman"/>
                <a:cs typeface="Times New Roman"/>
              </a:rPr>
              <a:t>2/3D</a:t>
            </a:r>
            <a:endParaRPr sz="280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3"/>
              <a:tabLst>
                <a:tab pos="3683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Calculate </a:t>
            </a: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5" dirty="0">
                <a:latin typeface="Times New Roman"/>
                <a:cs typeface="Times New Roman"/>
              </a:rPr>
              <a:t>effective </a:t>
            </a:r>
            <a:r>
              <a:rPr sz="2800" i="1" dirty="0">
                <a:latin typeface="Times New Roman"/>
                <a:cs typeface="Times New Roman"/>
              </a:rPr>
              <a:t>span </a:t>
            </a:r>
            <a:r>
              <a:rPr sz="2800" i="1" spc="-10" dirty="0">
                <a:latin typeface="Times New Roman"/>
                <a:cs typeface="Times New Roman"/>
              </a:rPr>
              <a:t>(l) </a:t>
            </a:r>
            <a:r>
              <a:rPr sz="2800" i="1" spc="-5" dirty="0">
                <a:latin typeface="Times New Roman"/>
                <a:cs typeface="Times New Roman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the</a:t>
            </a:r>
            <a:r>
              <a:rPr sz="2800" i="1" spc="-3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beam.</a:t>
            </a:r>
            <a:endParaRPr sz="280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3"/>
              <a:tabLst>
                <a:tab pos="368300" algn="l"/>
              </a:tabLst>
            </a:pPr>
            <a:r>
              <a:rPr sz="2800" i="1" spc="-5" dirty="0">
                <a:latin typeface="Times New Roman"/>
                <a:cs typeface="Times New Roman"/>
              </a:rPr>
              <a:t>Calculate </a:t>
            </a:r>
            <a:r>
              <a:rPr sz="2800" i="1" dirty="0">
                <a:latin typeface="Times New Roman"/>
                <a:cs typeface="Times New Roman"/>
              </a:rPr>
              <a:t>the </a:t>
            </a:r>
            <a:r>
              <a:rPr sz="2800" i="1" spc="-5" dirty="0">
                <a:latin typeface="Times New Roman"/>
                <a:cs typeface="Times New Roman"/>
              </a:rPr>
              <a:t>self weight </a:t>
            </a:r>
            <a:r>
              <a:rPr sz="2800" i="1" spc="-10" dirty="0">
                <a:latin typeface="Times New Roman"/>
                <a:cs typeface="Times New Roman"/>
              </a:rPr>
              <a:t>(dead </a:t>
            </a:r>
            <a:r>
              <a:rPr sz="2800" i="1" dirty="0">
                <a:latin typeface="Times New Roman"/>
                <a:cs typeface="Times New Roman"/>
              </a:rPr>
              <a:t>load) of the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beam.</a:t>
            </a:r>
            <a:endParaRPr sz="2800" dirty="0">
              <a:latin typeface="Times New Roman"/>
              <a:cs typeface="Times New Roman"/>
            </a:endParaRPr>
          </a:p>
          <a:p>
            <a:pPr marR="1787525" algn="ctr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Self weight = D x b x </a:t>
            </a:r>
            <a:r>
              <a:rPr sz="2800" dirty="0">
                <a:latin typeface="Times New Roman"/>
                <a:cs typeface="Times New Roman"/>
              </a:rPr>
              <a:t>25000 </a:t>
            </a:r>
            <a:r>
              <a:rPr sz="2800" spc="-5" dirty="0">
                <a:latin typeface="Times New Roman"/>
                <a:cs typeface="Times New Roman"/>
              </a:rPr>
              <a:t>N/m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668" y="310895"/>
            <a:ext cx="64770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976" y="310895"/>
            <a:ext cx="55778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3063" y="310895"/>
            <a:ext cx="180898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7355" y="310895"/>
            <a:ext cx="90373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6392" y="310895"/>
            <a:ext cx="110032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2023" y="310895"/>
            <a:ext cx="1197864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191" y="310895"/>
            <a:ext cx="745236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7255" y="310895"/>
            <a:ext cx="1906524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9083" y="310895"/>
            <a:ext cx="161696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668" y="737616"/>
            <a:ext cx="1630680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4395" y="737616"/>
            <a:ext cx="88544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8839" y="737616"/>
            <a:ext cx="903732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1572" y="737616"/>
            <a:ext cx="1235964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8144" y="737616"/>
            <a:ext cx="557784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668" y="1249680"/>
            <a:ext cx="1219200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9867" y="1249680"/>
            <a:ext cx="1082040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9383" y="1249680"/>
            <a:ext cx="963168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1249680"/>
            <a:ext cx="6690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2635" y="1249680"/>
            <a:ext cx="1002791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4428" y="1249680"/>
            <a:ext cx="1082039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3944" y="1249680"/>
            <a:ext cx="669036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3503" y="1249680"/>
            <a:ext cx="1139952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0932" y="1249680"/>
            <a:ext cx="1082039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1668" y="1761744"/>
            <a:ext cx="1949195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7964" y="1761744"/>
            <a:ext cx="1615439" cy="789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68979" y="1761744"/>
            <a:ext cx="1720596" cy="789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8200" y="1761744"/>
            <a:ext cx="784860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90159" y="1761744"/>
            <a:ext cx="669036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6296" y="1761744"/>
            <a:ext cx="824484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43015" y="1805939"/>
            <a:ext cx="446532" cy="5425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8840" y="1761744"/>
            <a:ext cx="568452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84391" y="1761744"/>
            <a:ext cx="647700" cy="789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9191" y="1761744"/>
            <a:ext cx="725423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1716" y="1761744"/>
            <a:ext cx="90373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2547" y="1761744"/>
            <a:ext cx="1333500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1668" y="2188464"/>
            <a:ext cx="766572" cy="789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240" y="2188464"/>
            <a:ext cx="1235963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5251" y="2188464"/>
            <a:ext cx="88544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39695" y="2188464"/>
            <a:ext cx="1437132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5827" y="2188464"/>
            <a:ext cx="1874520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6300" y="2188464"/>
            <a:ext cx="1235964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52871" y="2188464"/>
            <a:ext cx="557784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0476" y="2700527"/>
            <a:ext cx="786384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95671" y="2700527"/>
            <a:ext cx="6690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5044" y="2700527"/>
            <a:ext cx="824484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1764" y="2744723"/>
            <a:ext cx="446532" cy="5425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8444" y="2700527"/>
            <a:ext cx="568451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45708" y="2700527"/>
            <a:ext cx="647699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33744" y="2700527"/>
            <a:ext cx="725424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97980" y="2700527"/>
            <a:ext cx="902207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7476" y="2700527"/>
            <a:ext cx="1528572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668" y="3127248"/>
            <a:ext cx="766572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240" y="3127248"/>
            <a:ext cx="1235963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5251" y="3127248"/>
            <a:ext cx="885444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9695" y="3127248"/>
            <a:ext cx="1869948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27120" y="3127248"/>
            <a:ext cx="1235964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93691" y="3127248"/>
            <a:ext cx="55778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1668" y="3639311"/>
            <a:ext cx="647700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9976" y="3639311"/>
            <a:ext cx="55778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759" y="3639311"/>
            <a:ext cx="1123188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88947" y="3639311"/>
            <a:ext cx="90373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11679" y="3639311"/>
            <a:ext cx="1847088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80815" y="3639311"/>
            <a:ext cx="1711452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1267" y="3639311"/>
            <a:ext cx="1260348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47060" y="4151376"/>
            <a:ext cx="784860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52444" y="4151376"/>
            <a:ext cx="6690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42003" y="4151376"/>
            <a:ext cx="784860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29100" y="4389120"/>
            <a:ext cx="420624" cy="54254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66159" y="4663440"/>
            <a:ext cx="6690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55720" y="4663440"/>
            <a:ext cx="1062227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20184" y="4707635"/>
            <a:ext cx="446532" cy="5425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91967" y="5175503"/>
            <a:ext cx="647700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41904" y="5413247"/>
            <a:ext cx="763523" cy="54254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7767" y="5413247"/>
            <a:ext cx="387096" cy="5425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52444" y="5175503"/>
            <a:ext cx="6690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42003" y="5175503"/>
            <a:ext cx="664463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5467" y="5175503"/>
            <a:ext cx="784860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0852" y="5175503"/>
            <a:ext cx="568451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18303" y="5175503"/>
            <a:ext cx="705612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54523" y="5175503"/>
            <a:ext cx="55778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42915" y="5175503"/>
            <a:ext cx="647700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99948" y="402081"/>
            <a:ext cx="793432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Times New Roman"/>
              <a:buAutoNum type="arabicPeriod" startAt="5"/>
              <a:tabLst>
                <a:tab pos="513715" algn="l"/>
                <a:tab pos="514984" algn="l"/>
                <a:tab pos="2088514" algn="l"/>
                <a:tab pos="2757805" algn="l"/>
                <a:tab pos="3623310" algn="l"/>
                <a:tab pos="4586605" algn="l"/>
                <a:tab pos="5099050" algn="l"/>
                <a:tab pos="6771005" algn="l"/>
              </a:tabLst>
            </a:pP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lculate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Load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axi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spc="1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ng  </a:t>
            </a:r>
            <a:r>
              <a:rPr sz="2800" spc="-10" dirty="0">
                <a:latin typeface="Times New Roman"/>
                <a:cs typeface="Times New Roman"/>
              </a:rPr>
              <a:t>moment </a:t>
            </a:r>
            <a:r>
              <a:rPr sz="2800" dirty="0">
                <a:latin typeface="Times New Roman"/>
                <a:cs typeface="Times New Roman"/>
              </a:rPr>
              <a:t>for the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beam.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Total load (w) = live load + dead load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Maximum bending moment, M = </a:t>
            </a:r>
            <a:r>
              <a:rPr sz="2800" dirty="0">
                <a:latin typeface="Times New Roman"/>
                <a:cs typeface="Times New Roman"/>
              </a:rPr>
              <a:t>wl</a:t>
            </a:r>
            <a:r>
              <a:rPr sz="2775" baseline="25525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/ 8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>
                <a:latin typeface="Times New Roman"/>
                <a:cs typeface="Times New Roman"/>
              </a:rPr>
              <a:t>centre  </a:t>
            </a:r>
            <a:r>
              <a:rPr sz="2800" smtClean="0">
                <a:latin typeface="Times New Roman"/>
                <a:cs typeface="Times New Roman"/>
              </a:rPr>
              <a:t>of </a:t>
            </a:r>
            <a:r>
              <a:rPr sz="2800" spc="-5" smtClean="0">
                <a:latin typeface="Times New Roman"/>
                <a:cs typeface="Times New Roman"/>
              </a:rPr>
              <a:t>beam </a:t>
            </a:r>
            <a:r>
              <a:rPr sz="2800" smtClean="0">
                <a:latin typeface="Times New Roman"/>
                <a:cs typeface="Times New Roman"/>
              </a:rPr>
              <a:t>for </a:t>
            </a:r>
            <a:r>
              <a:rPr sz="2800" spc="-5" smtClean="0">
                <a:latin typeface="Times New Roman"/>
                <a:cs typeface="Times New Roman"/>
              </a:rPr>
              <a:t>simply supported </a:t>
            </a:r>
            <a:r>
              <a:rPr sz="2800" spc="-10" smtClean="0">
                <a:latin typeface="Times New Roman"/>
                <a:cs typeface="Times New Roman"/>
              </a:rPr>
              <a:t>beam.</a:t>
            </a:r>
            <a:endParaRPr sz="2800" smtClean="0">
              <a:latin typeface="Times New Roman"/>
              <a:cs typeface="Times New Roman"/>
            </a:endParaRPr>
          </a:p>
          <a:p>
            <a:pPr marL="4192270">
              <a:lnSpc>
                <a:spcPct val="100000"/>
              </a:lnSpc>
              <a:spcBef>
                <a:spcPts val="675"/>
              </a:spcBef>
            </a:pPr>
            <a:r>
              <a:rPr sz="2800" spc="-5" smtClean="0">
                <a:latin typeface="Times New Roman"/>
                <a:cs typeface="Times New Roman"/>
              </a:rPr>
              <a:t>M = </a:t>
            </a:r>
            <a:r>
              <a:rPr sz="2800" smtClean="0">
                <a:latin typeface="Times New Roman"/>
                <a:cs typeface="Times New Roman"/>
              </a:rPr>
              <a:t>wl</a:t>
            </a:r>
            <a:r>
              <a:rPr sz="2775" baseline="25525" smtClean="0">
                <a:latin typeface="Times New Roman"/>
                <a:cs typeface="Times New Roman"/>
              </a:rPr>
              <a:t>2 </a:t>
            </a:r>
            <a:r>
              <a:rPr sz="2800" spc="-5" smtClean="0">
                <a:latin typeface="Times New Roman"/>
                <a:cs typeface="Times New Roman"/>
              </a:rPr>
              <a:t>/ 2 </a:t>
            </a:r>
            <a:r>
              <a:rPr sz="2800" spc="-10" smtClean="0">
                <a:latin typeface="Times New Roman"/>
                <a:cs typeface="Times New Roman"/>
              </a:rPr>
              <a:t>at </a:t>
            </a:r>
            <a:r>
              <a:rPr sz="2800" smtClean="0">
                <a:latin typeface="Times New Roman"/>
                <a:cs typeface="Times New Roman"/>
              </a:rPr>
              <a:t>the</a:t>
            </a:r>
            <a:r>
              <a:rPr sz="2800" spc="185" smtClean="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support</a:t>
            </a:r>
            <a:endParaRPr sz="280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mtClean="0">
                <a:latin typeface="Times New Roman"/>
                <a:cs typeface="Times New Roman"/>
              </a:rPr>
              <a:t>of </a:t>
            </a:r>
            <a:r>
              <a:rPr sz="2800" spc="-5" smtClean="0">
                <a:latin typeface="Times New Roman"/>
                <a:cs typeface="Times New Roman"/>
              </a:rPr>
              <a:t>beam for cantilever</a:t>
            </a:r>
            <a:r>
              <a:rPr sz="2800" spc="-10" smtClean="0">
                <a:latin typeface="Times New Roman"/>
                <a:cs typeface="Times New Roman"/>
              </a:rPr>
              <a:t> beam.</a:t>
            </a:r>
            <a:endParaRPr sz="2800" smtClean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Times New Roman"/>
              <a:buAutoNum type="arabicPeriod" startAt="6"/>
              <a:tabLst>
                <a:tab pos="368300" algn="l"/>
              </a:tabLst>
            </a:pPr>
            <a:r>
              <a:rPr sz="2800" smtClean="0">
                <a:latin typeface="Times New Roman"/>
                <a:cs typeface="Times New Roman"/>
              </a:rPr>
              <a:t>Find the </a:t>
            </a:r>
            <a:r>
              <a:rPr sz="2800" spc="-10" smtClean="0">
                <a:latin typeface="Times New Roman"/>
                <a:cs typeface="Times New Roman"/>
              </a:rPr>
              <a:t>minimum </a:t>
            </a:r>
            <a:r>
              <a:rPr sz="2800" spc="-5" smtClean="0">
                <a:latin typeface="Times New Roman"/>
                <a:cs typeface="Times New Roman"/>
              </a:rPr>
              <a:t>effective</a:t>
            </a:r>
            <a:r>
              <a:rPr sz="2800" spc="10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depth</a:t>
            </a:r>
            <a:endParaRPr sz="2800" smtClean="0">
              <a:latin typeface="Times New Roman"/>
              <a:cs typeface="Times New Roman"/>
            </a:endParaRPr>
          </a:p>
          <a:p>
            <a:pPr marR="1285875" algn="ctr">
              <a:lnSpc>
                <a:spcPct val="100000"/>
              </a:lnSpc>
              <a:spcBef>
                <a:spcPts val="670"/>
              </a:spcBef>
            </a:pPr>
            <a:r>
              <a:rPr sz="2800" spc="-5" smtClean="0">
                <a:latin typeface="Times New Roman"/>
                <a:cs typeface="Times New Roman"/>
              </a:rPr>
              <a:t>M =</a:t>
            </a:r>
            <a:r>
              <a:rPr sz="2800" smtClean="0">
                <a:latin typeface="Times New Roman"/>
                <a:cs typeface="Times New Roman"/>
              </a:rPr>
              <a:t> M</a:t>
            </a:r>
            <a:r>
              <a:rPr sz="2775" i="1" baseline="-21021" smtClean="0">
                <a:latin typeface="Times New Roman"/>
                <a:cs typeface="Times New Roman"/>
              </a:rPr>
              <a:t>r</a:t>
            </a:r>
            <a:endParaRPr sz="2775" baseline="-21021" smtClean="0">
              <a:latin typeface="Times New Roman"/>
              <a:cs typeface="Times New Roman"/>
            </a:endParaRPr>
          </a:p>
          <a:p>
            <a:pPr marL="2413000" marR="3084195" indent="774065">
              <a:lnSpc>
                <a:spcPct val="120000"/>
              </a:lnSpc>
              <a:spcBef>
                <a:spcPts val="5"/>
              </a:spcBef>
            </a:pPr>
            <a:r>
              <a:rPr sz="2800" spc="-5" smtClean="0">
                <a:latin typeface="Times New Roman"/>
                <a:cs typeface="Times New Roman"/>
              </a:rPr>
              <a:t>= </a:t>
            </a:r>
            <a:r>
              <a:rPr sz="2800" smtClean="0">
                <a:latin typeface="Times New Roman"/>
                <a:cs typeface="Times New Roman"/>
              </a:rPr>
              <a:t>Rbd</a:t>
            </a:r>
            <a:r>
              <a:rPr sz="2775" baseline="25525" smtClean="0">
                <a:latin typeface="Times New Roman"/>
                <a:cs typeface="Times New Roman"/>
              </a:rPr>
              <a:t>2  </a:t>
            </a:r>
            <a:r>
              <a:rPr sz="2800" spc="5" smtClean="0">
                <a:latin typeface="Times New Roman"/>
                <a:cs typeface="Times New Roman"/>
              </a:rPr>
              <a:t>d</a:t>
            </a:r>
            <a:r>
              <a:rPr sz="2775" i="1" spc="7" baseline="-21021" smtClean="0">
                <a:latin typeface="Times New Roman"/>
                <a:cs typeface="Times New Roman"/>
              </a:rPr>
              <a:t>reqd. </a:t>
            </a:r>
            <a:r>
              <a:rPr sz="2800" spc="-5" smtClean="0">
                <a:latin typeface="Times New Roman"/>
                <a:cs typeface="Times New Roman"/>
              </a:rPr>
              <a:t>= √ M /</a:t>
            </a:r>
            <a:r>
              <a:rPr sz="2800" spc="-300" smtClean="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R.b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539495"/>
            <a:ext cx="64770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076" y="539495"/>
            <a:ext cx="55778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859" y="539495"/>
            <a:ext cx="176936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6272" y="539495"/>
            <a:ext cx="647700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6207" y="777240"/>
            <a:ext cx="763524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2072" y="777240"/>
            <a:ext cx="387095" cy="542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6748" y="539495"/>
            <a:ext cx="11811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5323" y="539495"/>
            <a:ext cx="1691639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5964" y="539495"/>
            <a:ext cx="1260348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3788" y="539495"/>
            <a:ext cx="1239012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3407" y="539495"/>
            <a:ext cx="557783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768" y="1051560"/>
            <a:ext cx="588263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" y="1051560"/>
            <a:ext cx="568452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" y="1051560"/>
            <a:ext cx="588263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3252" y="1051560"/>
            <a:ext cx="707135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7675" y="1051560"/>
            <a:ext cx="667512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2475" y="1051560"/>
            <a:ext cx="707136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6900" y="1051560"/>
            <a:ext cx="1001268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5455" y="1051560"/>
            <a:ext cx="1082040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3260" y="1051560"/>
            <a:ext cx="902208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2755" y="1051560"/>
            <a:ext cx="1691639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1684" y="1051560"/>
            <a:ext cx="736091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5064" y="1051560"/>
            <a:ext cx="1082039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4391" y="1051560"/>
            <a:ext cx="2087880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08035" y="1051560"/>
            <a:ext cx="705612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768" y="1478280"/>
            <a:ext cx="1455420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5796" y="1478280"/>
            <a:ext cx="557784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768" y="1990344"/>
            <a:ext cx="905256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5839" y="1990344"/>
            <a:ext cx="707135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3791" y="1990344"/>
            <a:ext cx="64769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3727" y="2228088"/>
            <a:ext cx="763524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9592" y="2228088"/>
            <a:ext cx="387095" cy="542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97607" y="1990344"/>
            <a:ext cx="707136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5560" y="1990344"/>
            <a:ext cx="1199388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5764" y="1990344"/>
            <a:ext cx="1082039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8620" y="1990344"/>
            <a:ext cx="1691639" cy="789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1076" y="1990344"/>
            <a:ext cx="736091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7984" y="1990344"/>
            <a:ext cx="1083564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2364" y="1990344"/>
            <a:ext cx="1318259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11440" y="1990344"/>
            <a:ext cx="902207" cy="789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768" y="2417064"/>
            <a:ext cx="1260347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7591" y="2417064"/>
            <a:ext cx="1239011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65604" y="2417064"/>
            <a:ext cx="982980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6060" y="2417064"/>
            <a:ext cx="1336548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21608" y="2417064"/>
            <a:ext cx="1181100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20184" y="2417064"/>
            <a:ext cx="647700" cy="7894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8491" y="2417064"/>
            <a:ext cx="557784" cy="7894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6800" y="2417064"/>
            <a:ext cx="647700" cy="7894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43500" y="2417064"/>
            <a:ext cx="745236" cy="7894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7735" y="2417064"/>
            <a:ext cx="647700" cy="7894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86044" y="2417064"/>
            <a:ext cx="55778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9768" y="2929127"/>
            <a:ext cx="647700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076" y="2929127"/>
            <a:ext cx="55778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4859" y="2929127"/>
            <a:ext cx="1808988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2848" y="2929127"/>
            <a:ext cx="903732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35579" y="2929127"/>
            <a:ext cx="1059180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3759" y="2929127"/>
            <a:ext cx="766572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99332" y="2929127"/>
            <a:ext cx="1120139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38471" y="2929127"/>
            <a:ext cx="1655064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11011" y="2929127"/>
            <a:ext cx="588263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29884" y="2929127"/>
            <a:ext cx="725423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57544" y="3166872"/>
            <a:ext cx="486155" cy="5425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44411" y="2929127"/>
            <a:ext cx="588263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63284" y="2929127"/>
            <a:ext cx="557784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18460" y="3441191"/>
            <a:ext cx="725424" cy="7894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46120" y="3678935"/>
            <a:ext cx="486156" cy="5425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22903" y="3441191"/>
            <a:ext cx="669036" cy="78943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0940" y="3441191"/>
            <a:ext cx="784860" cy="7894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6323" y="3441191"/>
            <a:ext cx="568451" cy="78943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03776" y="3441191"/>
            <a:ext cx="661415" cy="7894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7428" y="3678935"/>
            <a:ext cx="486155" cy="54254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41164" y="3441191"/>
            <a:ext cx="746760" cy="78943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9768" y="3953255"/>
            <a:ext cx="1792224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18716" y="3953255"/>
            <a:ext cx="903732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20695" y="3953255"/>
            <a:ext cx="1571244" cy="789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90188" y="3953255"/>
            <a:ext cx="1711452" cy="7894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99888" y="3953255"/>
            <a:ext cx="766572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64708" y="3953255"/>
            <a:ext cx="923543" cy="7894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6500" y="3953255"/>
            <a:ext cx="1729740" cy="78943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12964" y="3953255"/>
            <a:ext cx="900683" cy="78943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9768" y="4379976"/>
            <a:ext cx="1554480" cy="78943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4772" y="4379976"/>
            <a:ext cx="766572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90344" y="4379976"/>
            <a:ext cx="1062228" cy="78943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71572" y="4379976"/>
            <a:ext cx="1655064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41576" y="4892040"/>
            <a:ext cx="1158239" cy="78943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20339" y="4892040"/>
            <a:ext cx="766572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05911" y="4892040"/>
            <a:ext cx="982980" cy="78943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07891" y="4892040"/>
            <a:ext cx="923543" cy="7894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50435" y="4892040"/>
            <a:ext cx="669036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39996" y="4892040"/>
            <a:ext cx="649224" cy="78943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19828" y="4892040"/>
            <a:ext cx="568451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18888" y="4892040"/>
            <a:ext cx="647700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84064" y="4892040"/>
            <a:ext cx="647700" cy="78943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50764" y="4892040"/>
            <a:ext cx="673608" cy="78943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26608" y="4936235"/>
            <a:ext cx="446532" cy="54254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63767" y="4892040"/>
            <a:ext cx="669036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53328" y="4892040"/>
            <a:ext cx="725424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09359" y="4892040"/>
            <a:ext cx="673608" cy="78943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41576" y="5404103"/>
            <a:ext cx="903732" cy="78943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75916" y="5404103"/>
            <a:ext cx="557783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54223" y="5404103"/>
            <a:ext cx="766572" cy="7894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39795" y="5404103"/>
            <a:ext cx="1062228" cy="78943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21023" y="5404103"/>
            <a:ext cx="1655064" cy="78943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93564" y="5404103"/>
            <a:ext cx="669036" cy="78943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83123" y="5404103"/>
            <a:ext cx="725424" cy="7894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10784" y="5641847"/>
            <a:ext cx="486156" cy="5425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86044" y="5404103"/>
            <a:ext cx="824483" cy="7894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1135" y="5404103"/>
            <a:ext cx="673608" cy="78943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38048" y="544728"/>
            <a:ext cx="7744459" cy="54032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7. </a:t>
            </a:r>
            <a:r>
              <a:rPr sz="2800" spc="-5" dirty="0">
                <a:latin typeface="Times New Roman"/>
                <a:cs typeface="Times New Roman"/>
              </a:rPr>
              <a:t>Compare 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775" i="1" spc="7" baseline="-21021" dirty="0">
                <a:latin typeface="Times New Roman"/>
                <a:cs typeface="Times New Roman"/>
              </a:rPr>
              <a:t>reqd. </a:t>
            </a:r>
            <a:r>
              <a:rPr sz="2800" spc="-5" dirty="0">
                <a:latin typeface="Times New Roman"/>
                <a:cs typeface="Times New Roman"/>
              </a:rPr>
              <a:t>With assumed depth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value.</a:t>
            </a:r>
            <a:endParaRPr sz="2800">
              <a:latin typeface="Times New Roman"/>
              <a:cs typeface="Times New Roman"/>
            </a:endParaRPr>
          </a:p>
          <a:p>
            <a:pPr marL="12700" marR="8890">
              <a:lnSpc>
                <a:spcPct val="100000"/>
              </a:lnSpc>
              <a:spcBef>
                <a:spcPts val="675"/>
              </a:spcBef>
              <a:buClr>
                <a:srgbClr val="00AF50"/>
              </a:buClr>
              <a:buAutoNum type="romanLcParenBoth"/>
              <a:tabLst>
                <a:tab pos="456565" algn="l"/>
              </a:tabLst>
            </a:pPr>
            <a:r>
              <a:rPr sz="2800" spc="-5" dirty="0">
                <a:latin typeface="Times New Roman"/>
                <a:cs typeface="Times New Roman"/>
              </a:rPr>
              <a:t>If it is less than the assumed </a:t>
            </a:r>
            <a:r>
              <a:rPr sz="2800" dirty="0">
                <a:latin typeface="Times New Roman"/>
                <a:cs typeface="Times New Roman"/>
              </a:rPr>
              <a:t>d, </a:t>
            </a:r>
            <a:r>
              <a:rPr sz="2800" spc="-5" dirty="0">
                <a:latin typeface="Times New Roman"/>
                <a:cs typeface="Times New Roman"/>
              </a:rPr>
              <a:t>then assumption </a:t>
            </a:r>
            <a:r>
              <a:rPr sz="2800" spc="-15" dirty="0">
                <a:latin typeface="Times New Roman"/>
                <a:cs typeface="Times New Roman"/>
              </a:rPr>
              <a:t>is 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correct.</a:t>
            </a:r>
            <a:endParaRPr sz="28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675"/>
              </a:spcBef>
              <a:buClr>
                <a:srgbClr val="00AF50"/>
              </a:buClr>
              <a:buAutoNum type="romanLcParenBoth"/>
              <a:tabLst>
                <a:tab pos="588645" algn="l"/>
                <a:tab pos="589280" algn="l"/>
                <a:tab pos="966469" algn="l"/>
                <a:tab pos="1780539" algn="l"/>
                <a:tab pos="2159000" algn="l"/>
                <a:tab pos="3028950" algn="l"/>
                <a:tab pos="3782060" algn="l"/>
                <a:tab pos="5144770" algn="l"/>
                <a:tab pos="5551805" algn="l"/>
                <a:tab pos="6306185" algn="l"/>
                <a:tab pos="7295515" algn="l"/>
              </a:tabLst>
            </a:pPr>
            <a:r>
              <a:rPr sz="2800" spc="-5" dirty="0">
                <a:latin typeface="Times New Roman"/>
                <a:cs typeface="Times New Roman"/>
              </a:rPr>
              <a:t>If	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775" i="1" spc="7" baseline="-21021" dirty="0">
                <a:latin typeface="Times New Roman"/>
                <a:cs typeface="Times New Roman"/>
              </a:rPr>
              <a:t>reqd.</a:t>
            </a:r>
            <a:r>
              <a:rPr sz="2775" i="1" baseline="-2102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assu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revi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depth value and repeat steps </a:t>
            </a:r>
            <a:r>
              <a:rPr sz="2800" dirty="0">
                <a:latin typeface="Times New Roman"/>
                <a:cs typeface="Times New Roman"/>
              </a:rPr>
              <a:t>4, </a:t>
            </a:r>
            <a:r>
              <a:rPr sz="2800" spc="-5" dirty="0">
                <a:latin typeface="Times New Roman"/>
                <a:cs typeface="Times New Roman"/>
              </a:rPr>
              <a:t>5 &amp;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6.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8. </a:t>
            </a:r>
            <a:r>
              <a:rPr sz="2800" spc="-5" dirty="0">
                <a:latin typeface="Times New Roman"/>
                <a:cs typeface="Times New Roman"/>
              </a:rPr>
              <a:t>Calculate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area of steel required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(A</a:t>
            </a:r>
            <a:r>
              <a:rPr sz="2775" i="1" baseline="-21021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25019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775" i="1" baseline="-21021" dirty="0">
                <a:latin typeface="Times New Roman"/>
                <a:cs typeface="Times New Roman"/>
              </a:rPr>
              <a:t>st </a:t>
            </a:r>
            <a:r>
              <a:rPr sz="2800" spc="-5" dirty="0">
                <a:latin typeface="Times New Roman"/>
                <a:cs typeface="Times New Roman"/>
              </a:rPr>
              <a:t>= M / </a:t>
            </a:r>
            <a:r>
              <a:rPr sz="2800" dirty="0">
                <a:latin typeface="Times New Roman"/>
                <a:cs typeface="Times New Roman"/>
              </a:rPr>
              <a:t>σ</a:t>
            </a:r>
            <a:r>
              <a:rPr sz="2775" i="1" baseline="-21021" dirty="0">
                <a:latin typeface="Times New Roman"/>
                <a:cs typeface="Times New Roman"/>
              </a:rPr>
              <a:t>st</a:t>
            </a:r>
            <a:r>
              <a:rPr sz="2775" i="1" spc="-22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jd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  <a:tabLst>
                <a:tab pos="1501775" algn="l"/>
                <a:tab pos="2103755" algn="l"/>
                <a:tab pos="3373120" algn="l"/>
                <a:tab pos="4783455" algn="l"/>
                <a:tab pos="5248275" algn="l"/>
                <a:tab pos="5870575" algn="l"/>
                <a:tab pos="7296784" algn="l"/>
              </a:tabLst>
            </a:pPr>
            <a:r>
              <a:rPr sz="2800" spc="-5" dirty="0">
                <a:latin typeface="Times New Roman"/>
                <a:cs typeface="Times New Roman"/>
              </a:rPr>
              <a:t>Selecting	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suitab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eter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b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lculate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number of bars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required</a:t>
            </a:r>
            <a:endParaRPr sz="2800">
              <a:latin typeface="Times New Roman"/>
              <a:cs typeface="Times New Roman"/>
            </a:endParaRPr>
          </a:p>
          <a:p>
            <a:pPr marL="1524635" marR="1637664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Area </a:t>
            </a:r>
            <a:r>
              <a:rPr sz="2800" dirty="0">
                <a:latin typeface="Times New Roman"/>
                <a:cs typeface="Times New Roman"/>
              </a:rPr>
              <a:t>of one </a:t>
            </a:r>
            <a:r>
              <a:rPr sz="2800" spc="-5" dirty="0">
                <a:latin typeface="Times New Roman"/>
                <a:cs typeface="Times New Roman"/>
              </a:rPr>
              <a:t>bar = π/4 x φ</a:t>
            </a:r>
            <a:r>
              <a:rPr sz="2775" spc="-7" baseline="25525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= </a:t>
            </a:r>
            <a:r>
              <a:rPr sz="2800" spc="-10" dirty="0">
                <a:latin typeface="Times New Roman"/>
                <a:cs typeface="Times New Roman"/>
              </a:rPr>
              <a:t>Aφ  </a:t>
            </a:r>
            <a:r>
              <a:rPr sz="2800" spc="-5" dirty="0">
                <a:latin typeface="Times New Roman"/>
                <a:cs typeface="Times New Roman"/>
              </a:rPr>
              <a:t>No.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bars required =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775" i="1" baseline="-21021" dirty="0">
                <a:latin typeface="Times New Roman"/>
                <a:cs typeface="Times New Roman"/>
              </a:rPr>
              <a:t>st</a:t>
            </a:r>
            <a:r>
              <a:rPr sz="2775" i="1" spc="345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/Aφ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95" y="682751"/>
            <a:ext cx="693420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195" y="682751"/>
            <a:ext cx="598931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2791" y="682751"/>
            <a:ext cx="1984248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4704" y="682751"/>
            <a:ext cx="1923288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5655" y="682751"/>
            <a:ext cx="1200912" cy="845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4232" y="682751"/>
            <a:ext cx="797051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8947" y="682751"/>
            <a:ext cx="1202436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47" y="682751"/>
            <a:ext cx="862583" cy="845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4911" y="938783"/>
            <a:ext cx="480059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8252" y="682751"/>
            <a:ext cx="629411" cy="845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5328" y="682751"/>
            <a:ext cx="1815083" cy="845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695" y="1139952"/>
            <a:ext cx="862584" cy="8458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1372" y="1139952"/>
            <a:ext cx="967740" cy="845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3727" y="1139952"/>
            <a:ext cx="1706879" cy="845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688" y="1139952"/>
            <a:ext cx="629412" cy="845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6696" y="1688592"/>
            <a:ext cx="757428" cy="845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7403" y="1944623"/>
            <a:ext cx="492252" cy="579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7424" y="1688592"/>
            <a:ext cx="719327" cy="8458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5855" y="1688592"/>
            <a:ext cx="693419" cy="845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86355" y="1688592"/>
            <a:ext cx="598932" cy="8458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2367" y="1688592"/>
            <a:ext cx="883919" cy="845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7855" y="1688592"/>
            <a:ext cx="883919" cy="8458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3344" y="1688592"/>
            <a:ext cx="608076" cy="8458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4511" y="1688592"/>
            <a:ext cx="629412" cy="8458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7203" y="1944623"/>
            <a:ext cx="463296" cy="579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95" y="2785872"/>
            <a:ext cx="1987295" cy="845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9048" y="2785872"/>
            <a:ext cx="1984248" cy="8458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0876" y="2785872"/>
            <a:ext cx="1200912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9367" y="2785872"/>
            <a:ext cx="797051" cy="845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4000" y="2785872"/>
            <a:ext cx="1200911" cy="8458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2491" y="2785872"/>
            <a:ext cx="864108" cy="8458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4180" y="2785872"/>
            <a:ext cx="967740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9500" y="2785872"/>
            <a:ext cx="1200911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695" y="3243072"/>
            <a:ext cx="1706880" cy="845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9655" y="3243072"/>
            <a:ext cx="629412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5695" y="3791711"/>
            <a:ext cx="2026920" cy="8458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5707" y="3791711"/>
            <a:ext cx="1200912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28188" y="3791711"/>
            <a:ext cx="798576" cy="845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1379" y="3791711"/>
            <a:ext cx="1199388" cy="845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6908" y="3791711"/>
            <a:ext cx="760476" cy="8458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8952" y="3791711"/>
            <a:ext cx="693420" cy="8458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59452" y="3791711"/>
            <a:ext cx="598931" cy="845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55464" y="3791711"/>
            <a:ext cx="883919" cy="8458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36464" y="3791711"/>
            <a:ext cx="969263" cy="84581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695" y="4340352"/>
            <a:ext cx="1455420" cy="8458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9260" y="4340352"/>
            <a:ext cx="1095756" cy="8458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3160" y="4340352"/>
            <a:ext cx="969263" cy="8458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20567" y="4340352"/>
            <a:ext cx="1455420" cy="845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04132" y="4340352"/>
            <a:ext cx="736091" cy="8458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13503" y="4596384"/>
            <a:ext cx="548639" cy="5791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66488" y="4340352"/>
            <a:ext cx="1856232" cy="8458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50864" y="4340352"/>
            <a:ext cx="755904" cy="8458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34911" y="4340352"/>
            <a:ext cx="1286255" cy="8458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49311" y="4340352"/>
            <a:ext cx="1181100" cy="84581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5695" y="4797552"/>
            <a:ext cx="1921764" cy="8458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29027" y="4797552"/>
            <a:ext cx="1074420" cy="8458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95016" y="4797552"/>
            <a:ext cx="1072895" cy="8458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62528" y="4797552"/>
            <a:ext cx="1179576" cy="8458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5196" y="4797552"/>
            <a:ext cx="1985772" cy="8458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11011" y="4797552"/>
            <a:ext cx="2511551" cy="8458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9643" y="4797552"/>
            <a:ext cx="598931" cy="8458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41044" y="781558"/>
            <a:ext cx="753935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9. </a:t>
            </a:r>
            <a:r>
              <a:rPr sz="3000" i="1" dirty="0">
                <a:latin typeface="Times New Roman"/>
                <a:cs typeface="Times New Roman"/>
              </a:rPr>
              <a:t>Calculate minimum area </a:t>
            </a:r>
            <a:r>
              <a:rPr sz="3000" i="1" spc="-10" dirty="0">
                <a:latin typeface="Times New Roman"/>
                <a:cs typeface="Times New Roman"/>
              </a:rPr>
              <a:t>of </a:t>
            </a:r>
            <a:r>
              <a:rPr sz="3000" i="1" dirty="0">
                <a:latin typeface="Times New Roman"/>
                <a:cs typeface="Times New Roman"/>
              </a:rPr>
              <a:t>steel (A</a:t>
            </a:r>
            <a:r>
              <a:rPr sz="3000" i="1" baseline="-20833" dirty="0">
                <a:latin typeface="Times New Roman"/>
                <a:cs typeface="Times New Roman"/>
              </a:rPr>
              <a:t>S</a:t>
            </a:r>
            <a:r>
              <a:rPr sz="3000" i="1" dirty="0">
                <a:latin typeface="Times New Roman"/>
                <a:cs typeface="Times New Roman"/>
              </a:rPr>
              <a:t>) </a:t>
            </a:r>
            <a:r>
              <a:rPr sz="3000" i="1" spc="-5" dirty="0">
                <a:latin typeface="Times New Roman"/>
                <a:cs typeface="Times New Roman"/>
              </a:rPr>
              <a:t>required  </a:t>
            </a:r>
            <a:r>
              <a:rPr sz="3000" i="1" dirty="0">
                <a:latin typeface="Times New Roman"/>
                <a:cs typeface="Times New Roman"/>
              </a:rPr>
              <a:t>by the</a:t>
            </a:r>
            <a:r>
              <a:rPr sz="3000" i="1" spc="10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Times New Roman"/>
                <a:cs typeface="Times New Roman"/>
              </a:rPr>
              <a:t>relation:</a:t>
            </a:r>
            <a:endParaRPr sz="30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720"/>
              </a:spcBef>
              <a:tabLst>
                <a:tab pos="1292225" algn="l"/>
              </a:tabLst>
            </a:pPr>
            <a:r>
              <a:rPr sz="3000" b="1" i="1" dirty="0">
                <a:latin typeface="Times New Roman"/>
                <a:cs typeface="Times New Roman"/>
              </a:rPr>
              <a:t>A</a:t>
            </a:r>
            <a:r>
              <a:rPr sz="3000" b="1" i="1" baseline="-20833" dirty="0">
                <a:latin typeface="Times New Roman"/>
                <a:cs typeface="Times New Roman"/>
              </a:rPr>
              <a:t>S</a:t>
            </a:r>
            <a:r>
              <a:rPr sz="3000" b="1" i="1" spc="367" baseline="-20833" dirty="0">
                <a:latin typeface="Times New Roman"/>
                <a:cs typeface="Times New Roman"/>
              </a:rPr>
              <a:t> </a:t>
            </a:r>
            <a:r>
              <a:rPr sz="3000" b="1" i="1" dirty="0">
                <a:latin typeface="Times New Roman"/>
                <a:cs typeface="Times New Roman"/>
              </a:rPr>
              <a:t>=	0.85 bd /</a:t>
            </a:r>
            <a:r>
              <a:rPr sz="3000" b="1" i="1" spc="-25" dirty="0">
                <a:latin typeface="Times New Roman"/>
                <a:cs typeface="Times New Roman"/>
              </a:rPr>
              <a:t> </a:t>
            </a:r>
            <a:r>
              <a:rPr sz="3000" b="1" i="1" spc="-5" dirty="0">
                <a:latin typeface="Times New Roman"/>
                <a:cs typeface="Times New Roman"/>
              </a:rPr>
              <a:t>f</a:t>
            </a:r>
            <a:r>
              <a:rPr sz="3000" b="1" i="1" spc="-7" baseline="-20833" dirty="0">
                <a:latin typeface="Times New Roman"/>
                <a:cs typeface="Times New Roman"/>
              </a:rPr>
              <a:t>y</a:t>
            </a:r>
            <a:endParaRPr sz="3000" baseline="-208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685925" algn="l"/>
                <a:tab pos="3357879" algn="l"/>
                <a:tab pos="4246880" algn="l"/>
                <a:tab pos="4731385" algn="l"/>
                <a:tab pos="5620385" algn="l"/>
                <a:tab pos="6171565" algn="l"/>
                <a:tab pos="6826884" algn="l"/>
              </a:tabLst>
            </a:pPr>
            <a:r>
              <a:rPr sz="3000" i="1" dirty="0">
                <a:latin typeface="Times New Roman"/>
                <a:cs typeface="Times New Roman"/>
              </a:rPr>
              <a:t>Calculate	ma</a:t>
            </a:r>
            <a:r>
              <a:rPr sz="3000" i="1" spc="5" dirty="0">
                <a:latin typeface="Times New Roman"/>
                <a:cs typeface="Times New Roman"/>
              </a:rPr>
              <a:t>x</a:t>
            </a:r>
            <a:r>
              <a:rPr sz="3000" i="1" dirty="0">
                <a:latin typeface="Times New Roman"/>
                <a:cs typeface="Times New Roman"/>
              </a:rPr>
              <a:t>imum	area	</a:t>
            </a:r>
            <a:r>
              <a:rPr sz="3000" i="1" spc="-15" dirty="0">
                <a:latin typeface="Times New Roman"/>
                <a:cs typeface="Times New Roman"/>
              </a:rPr>
              <a:t>o</a:t>
            </a:r>
            <a:r>
              <a:rPr sz="3000" i="1" dirty="0">
                <a:latin typeface="Times New Roman"/>
                <a:cs typeface="Times New Roman"/>
              </a:rPr>
              <a:t>f	s</a:t>
            </a:r>
            <a:r>
              <a:rPr sz="3000" i="1" spc="-15" dirty="0">
                <a:latin typeface="Times New Roman"/>
                <a:cs typeface="Times New Roman"/>
              </a:rPr>
              <a:t>t</a:t>
            </a:r>
            <a:r>
              <a:rPr sz="3000" i="1" spc="5" dirty="0">
                <a:latin typeface="Times New Roman"/>
                <a:cs typeface="Times New Roman"/>
              </a:rPr>
              <a:t>e</a:t>
            </a:r>
            <a:r>
              <a:rPr sz="3000" i="1" dirty="0">
                <a:latin typeface="Times New Roman"/>
                <a:cs typeface="Times New Roman"/>
              </a:rPr>
              <a:t>el	</a:t>
            </a:r>
            <a:r>
              <a:rPr sz="3000" i="1" spc="-5" dirty="0">
                <a:latin typeface="Times New Roman"/>
                <a:cs typeface="Times New Roman"/>
              </a:rPr>
              <a:t>b</a:t>
            </a:r>
            <a:r>
              <a:rPr sz="3000" i="1" dirty="0">
                <a:latin typeface="Times New Roman"/>
                <a:cs typeface="Times New Roman"/>
              </a:rPr>
              <a:t>y	the	area  </a:t>
            </a:r>
            <a:r>
              <a:rPr sz="3000" i="1" spc="-5" dirty="0">
                <a:latin typeface="Times New Roman"/>
                <a:cs typeface="Times New Roman"/>
              </a:rPr>
              <a:t>relation: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i="1" spc="-5" dirty="0">
                <a:latin typeface="Times New Roman"/>
                <a:cs typeface="Times New Roman"/>
              </a:rPr>
              <a:t>Maximum area of steel </a:t>
            </a:r>
            <a:r>
              <a:rPr sz="3000" i="1" dirty="0">
                <a:latin typeface="Times New Roman"/>
                <a:cs typeface="Times New Roman"/>
              </a:rPr>
              <a:t>=</a:t>
            </a:r>
            <a:r>
              <a:rPr sz="3000" i="1" spc="4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0.04bD</a:t>
            </a:r>
            <a:endParaRPr sz="3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720"/>
              </a:spcBef>
              <a:tabLst>
                <a:tab pos="4064000" algn="l"/>
              </a:tabLst>
            </a:pPr>
            <a:r>
              <a:rPr sz="3000" i="1" dirty="0">
                <a:latin typeface="Times New Roman"/>
                <a:cs typeface="Times New Roman"/>
              </a:rPr>
              <a:t>Check that the </a:t>
            </a:r>
            <a:r>
              <a:rPr sz="3000" i="1" spc="11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actual</a:t>
            </a:r>
            <a:r>
              <a:rPr sz="3000" i="1" spc="28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A</a:t>
            </a:r>
            <a:r>
              <a:rPr sz="3000" i="1" baseline="-20833" dirty="0">
                <a:latin typeface="Times New Roman"/>
                <a:cs typeface="Times New Roman"/>
              </a:rPr>
              <a:t>St	</a:t>
            </a:r>
            <a:r>
              <a:rPr sz="3000" i="1" spc="-5" dirty="0">
                <a:latin typeface="Times New Roman"/>
                <a:cs typeface="Times New Roman"/>
              </a:rPr>
              <a:t>provided is </a:t>
            </a:r>
            <a:r>
              <a:rPr sz="3000" i="1" dirty="0">
                <a:latin typeface="Times New Roman"/>
                <a:cs typeface="Times New Roman"/>
              </a:rPr>
              <a:t>more than  </a:t>
            </a:r>
            <a:r>
              <a:rPr sz="3000" i="1" spc="-5" dirty="0">
                <a:latin typeface="Times New Roman"/>
                <a:cs typeface="Times New Roman"/>
              </a:rPr>
              <a:t>minimum </a:t>
            </a:r>
            <a:r>
              <a:rPr sz="3000" i="1" dirty="0">
                <a:latin typeface="Times New Roman"/>
                <a:cs typeface="Times New Roman"/>
              </a:rPr>
              <a:t>and </a:t>
            </a:r>
            <a:r>
              <a:rPr sz="3000" i="1" spc="-5" dirty="0">
                <a:latin typeface="Times New Roman"/>
                <a:cs typeface="Times New Roman"/>
              </a:rPr>
              <a:t>less </a:t>
            </a:r>
            <a:r>
              <a:rPr sz="3000" i="1" dirty="0">
                <a:latin typeface="Times New Roman"/>
                <a:cs typeface="Times New Roman"/>
              </a:rPr>
              <a:t>than </a:t>
            </a:r>
            <a:r>
              <a:rPr sz="3000" i="1" spc="-5" dirty="0">
                <a:latin typeface="Times New Roman"/>
                <a:cs typeface="Times New Roman"/>
              </a:rPr>
              <a:t>maximum</a:t>
            </a:r>
            <a:r>
              <a:rPr sz="3000" i="1" spc="25" dirty="0">
                <a:latin typeface="Times New Roman"/>
                <a:cs typeface="Times New Roman"/>
              </a:rPr>
              <a:t> </a:t>
            </a:r>
            <a:r>
              <a:rPr sz="3000" i="1" spc="-5" dirty="0">
                <a:latin typeface="Times New Roman"/>
                <a:cs typeface="Times New Roman"/>
              </a:rPr>
              <a:t>requirements.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672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DESIGN OF  SINGLY REINFORCED BEAM BY WSM BY A. Ansari Assist Professor ACET,Nagpur</vt:lpstr>
      <vt:lpstr>Slide 2</vt:lpstr>
      <vt:lpstr>Slide 3</vt:lpstr>
      <vt:lpstr>Slide 4</vt:lpstr>
      <vt:lpstr>Procedure for Design of Singly Reinforced  Beam by Working Stress Method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 SINGLY REINFORCED BEAM</dc:title>
  <dc:creator>AQUIB</dc:creator>
  <cp:lastModifiedBy>DELL</cp:lastModifiedBy>
  <cp:revision>26</cp:revision>
  <dcterms:created xsi:type="dcterms:W3CDTF">2018-07-15T15:49:08Z</dcterms:created>
  <dcterms:modified xsi:type="dcterms:W3CDTF">2020-02-03T10:46:00Z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2018-07-15T00:00:00Z</vt:filetime>
  </property>
</Properties>
</file>